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6"/>
  </p:notesMasterIdLst>
  <p:sldIdLst>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6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6" d="100"/>
          <a:sy n="86" d="100"/>
        </p:scale>
        <p:origin x="7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171D78-00C5-46C2-BF4C-C68C0FF2AF8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96CBF1C1-019A-4BB2-BC4A-7837307866D7}">
      <dgm:prSet phldrT="[Text]" custT="1"/>
      <dgm:spPr>
        <a:solidFill>
          <a:srgbClr val="00B050"/>
        </a:solidFill>
      </dgm:spPr>
      <dgm:t>
        <a:bodyPr/>
        <a:lstStyle/>
        <a:p>
          <a:r>
            <a:rPr lang="en-GB" sz="1600" dirty="0" smtClean="0"/>
            <a:t>Specialist</a:t>
          </a:r>
        </a:p>
        <a:p>
          <a:r>
            <a:rPr lang="en-GB" sz="1600" dirty="0" smtClean="0"/>
            <a:t>Care Adviser</a:t>
          </a:r>
        </a:p>
      </dgm:t>
    </dgm:pt>
    <dgm:pt modelId="{B67E318E-5994-4F13-9E13-03EC7E0AB499}" type="parTrans" cxnId="{A60AAE65-A221-43F0-BD32-CEB66BB46FC6}">
      <dgm:prSet/>
      <dgm:spPr/>
      <dgm:t>
        <a:bodyPr/>
        <a:lstStyle/>
        <a:p>
          <a:endParaRPr lang="en-GB"/>
        </a:p>
      </dgm:t>
    </dgm:pt>
    <dgm:pt modelId="{679E049C-4AC7-4928-B890-E7F358D5032E}" type="sibTrans" cxnId="{A60AAE65-A221-43F0-BD32-CEB66BB46FC6}">
      <dgm:prSet/>
      <dgm:spPr/>
      <dgm:t>
        <a:bodyPr/>
        <a:lstStyle/>
        <a:p>
          <a:endParaRPr lang="en-GB"/>
        </a:p>
      </dgm:t>
    </dgm:pt>
    <dgm:pt modelId="{17C79610-792C-4D45-9510-5CD32EA1D239}">
      <dgm:prSet phldrT="[Text]" custT="1"/>
      <dgm:spPr>
        <a:solidFill>
          <a:srgbClr val="00B050"/>
        </a:solidFill>
      </dgm:spPr>
      <dgm:t>
        <a:bodyPr/>
        <a:lstStyle/>
        <a:p>
          <a:r>
            <a:rPr lang="en-GB" sz="1600" dirty="0" smtClean="0"/>
            <a:t>Helpline and information advisory service</a:t>
          </a:r>
          <a:endParaRPr lang="en-GB" sz="1600" dirty="0"/>
        </a:p>
      </dgm:t>
    </dgm:pt>
    <dgm:pt modelId="{B1ABFFE9-8EC7-42E6-BF0C-014025C56425}" type="parTrans" cxnId="{76CEF4BB-9825-4133-AB3C-1014057432CC}">
      <dgm:prSet/>
      <dgm:spPr/>
      <dgm:t>
        <a:bodyPr/>
        <a:lstStyle/>
        <a:p>
          <a:endParaRPr lang="en-GB"/>
        </a:p>
      </dgm:t>
    </dgm:pt>
    <dgm:pt modelId="{6814F874-3AF2-4555-8940-F9892FEB14DE}" type="sibTrans" cxnId="{76CEF4BB-9825-4133-AB3C-1014057432CC}">
      <dgm:prSet/>
      <dgm:spPr/>
      <dgm:t>
        <a:bodyPr/>
        <a:lstStyle/>
        <a:p>
          <a:endParaRPr lang="en-GB"/>
        </a:p>
      </dgm:t>
    </dgm:pt>
    <dgm:pt modelId="{0482D408-5A23-4C2D-AC0D-FF58F98FBD2E}">
      <dgm:prSet phldrT="[Text]" custT="1"/>
      <dgm:spPr>
        <a:solidFill>
          <a:srgbClr val="00B050"/>
        </a:solidFill>
      </dgm:spPr>
      <dgm:t>
        <a:bodyPr/>
        <a:lstStyle/>
        <a:p>
          <a:pPr algn="ctr"/>
          <a:r>
            <a:rPr lang="en-GB" sz="1600" dirty="0" smtClean="0"/>
            <a:t>Website/</a:t>
          </a:r>
        </a:p>
        <a:p>
          <a:pPr algn="ctr"/>
          <a:r>
            <a:rPr lang="en-GB" sz="1600" dirty="0" smtClean="0"/>
            <a:t>PSP Matters</a:t>
          </a:r>
        </a:p>
        <a:p>
          <a:pPr algn="ctr"/>
          <a:r>
            <a:rPr lang="en-GB" sz="1600" dirty="0" smtClean="0"/>
            <a:t>E-newsletter</a:t>
          </a:r>
          <a:endParaRPr lang="en-GB" sz="1600" dirty="0"/>
        </a:p>
      </dgm:t>
    </dgm:pt>
    <dgm:pt modelId="{4A2B9584-801D-42ED-8B1A-358A10B27448}" type="parTrans" cxnId="{E0E8B7A5-281E-45B5-972F-AE4692AA0D26}">
      <dgm:prSet/>
      <dgm:spPr/>
      <dgm:t>
        <a:bodyPr/>
        <a:lstStyle/>
        <a:p>
          <a:endParaRPr lang="en-GB"/>
        </a:p>
      </dgm:t>
    </dgm:pt>
    <dgm:pt modelId="{BAEA5524-17E5-4691-813B-FEA59E50AFD6}" type="sibTrans" cxnId="{E0E8B7A5-281E-45B5-972F-AE4692AA0D26}">
      <dgm:prSet/>
      <dgm:spPr/>
      <dgm:t>
        <a:bodyPr/>
        <a:lstStyle/>
        <a:p>
          <a:endParaRPr lang="en-GB"/>
        </a:p>
      </dgm:t>
    </dgm:pt>
    <dgm:pt modelId="{782C114D-9CEB-4680-8F4E-6177027A388F}">
      <dgm:prSet phldrT="[Text]"/>
      <dgm:spPr>
        <a:solidFill>
          <a:srgbClr val="00B050"/>
        </a:solidFill>
      </dgm:spPr>
      <dgm:t>
        <a:bodyPr/>
        <a:lstStyle/>
        <a:p>
          <a:r>
            <a:rPr lang="en-GB" dirty="0" smtClean="0"/>
            <a:t>Local Groups</a:t>
          </a:r>
          <a:endParaRPr lang="en-GB" dirty="0"/>
        </a:p>
      </dgm:t>
    </dgm:pt>
    <dgm:pt modelId="{E374EA4C-1792-478B-9C3A-74CF1C574864}" type="parTrans" cxnId="{CF4E57DF-B0B1-49AC-B014-04142B6381B7}">
      <dgm:prSet/>
      <dgm:spPr/>
      <dgm:t>
        <a:bodyPr/>
        <a:lstStyle/>
        <a:p>
          <a:endParaRPr lang="en-GB"/>
        </a:p>
      </dgm:t>
    </dgm:pt>
    <dgm:pt modelId="{DECD48EF-68F6-47D4-BA93-48DEF5304C06}" type="sibTrans" cxnId="{CF4E57DF-B0B1-49AC-B014-04142B6381B7}">
      <dgm:prSet/>
      <dgm:spPr/>
      <dgm:t>
        <a:bodyPr/>
        <a:lstStyle/>
        <a:p>
          <a:endParaRPr lang="en-GB"/>
        </a:p>
      </dgm:t>
    </dgm:pt>
    <dgm:pt modelId="{532F03E9-6A1E-4B4D-95E5-CF229E81FCFE}">
      <dgm:prSet phldrT="[Text]"/>
      <dgm:spPr>
        <a:solidFill>
          <a:srgbClr val="00B050"/>
        </a:solidFill>
      </dgm:spPr>
      <dgm:t>
        <a:bodyPr/>
        <a:lstStyle/>
        <a:p>
          <a:r>
            <a:rPr lang="en-GB" dirty="0" smtClean="0"/>
            <a:t>Research</a:t>
          </a:r>
          <a:endParaRPr lang="en-GB" dirty="0"/>
        </a:p>
      </dgm:t>
    </dgm:pt>
    <dgm:pt modelId="{5BEBCA67-FDFC-4D4F-BE9B-ABDEC45185D4}" type="parTrans" cxnId="{CE591561-9471-4E5E-9506-78F68FB84A7F}">
      <dgm:prSet/>
      <dgm:spPr/>
      <dgm:t>
        <a:bodyPr/>
        <a:lstStyle/>
        <a:p>
          <a:endParaRPr lang="en-GB"/>
        </a:p>
      </dgm:t>
    </dgm:pt>
    <dgm:pt modelId="{0E8CC841-5135-48E6-93C5-EF51B7F15141}" type="sibTrans" cxnId="{CE591561-9471-4E5E-9506-78F68FB84A7F}">
      <dgm:prSet/>
      <dgm:spPr/>
      <dgm:t>
        <a:bodyPr/>
        <a:lstStyle/>
        <a:p>
          <a:endParaRPr lang="en-GB"/>
        </a:p>
      </dgm:t>
    </dgm:pt>
    <dgm:pt modelId="{72259D74-923A-448A-90AD-CA317D5F110D}">
      <dgm:prSet phldrT="[Text]"/>
      <dgm:spPr>
        <a:solidFill>
          <a:srgbClr val="00B050"/>
        </a:solidFill>
      </dgm:spPr>
      <dgm:t>
        <a:bodyPr/>
        <a:lstStyle/>
        <a:p>
          <a:r>
            <a:rPr lang="en-GB" dirty="0" smtClean="0"/>
            <a:t>Education</a:t>
          </a:r>
          <a:endParaRPr lang="en-GB" dirty="0"/>
        </a:p>
      </dgm:t>
    </dgm:pt>
    <dgm:pt modelId="{86B9A12C-7736-4330-AE08-183317BA4AD1}" type="parTrans" cxnId="{ABC0353B-C89A-4DBE-BA56-D533F8592257}">
      <dgm:prSet/>
      <dgm:spPr/>
      <dgm:t>
        <a:bodyPr/>
        <a:lstStyle/>
        <a:p>
          <a:endParaRPr lang="en-GB"/>
        </a:p>
      </dgm:t>
    </dgm:pt>
    <dgm:pt modelId="{F6FDD3FD-962F-461B-ADD4-581126E93594}" type="sibTrans" cxnId="{ABC0353B-C89A-4DBE-BA56-D533F8592257}">
      <dgm:prSet/>
      <dgm:spPr/>
      <dgm:t>
        <a:bodyPr/>
        <a:lstStyle/>
        <a:p>
          <a:endParaRPr lang="en-GB"/>
        </a:p>
      </dgm:t>
    </dgm:pt>
    <dgm:pt modelId="{93EE5F70-2EE2-44EA-B190-7ABF0E77D7C0}">
      <dgm:prSet/>
      <dgm:spPr>
        <a:solidFill>
          <a:srgbClr val="00B050"/>
        </a:solidFill>
      </dgm:spPr>
      <dgm:t>
        <a:bodyPr/>
        <a:lstStyle/>
        <a:p>
          <a:r>
            <a:rPr lang="en-US" dirty="0" smtClean="0"/>
            <a:t>Health</a:t>
          </a:r>
        </a:p>
        <a:p>
          <a:r>
            <a:rPr lang="en-US" dirty="0" smtClean="0"/>
            <a:t>Unlocked</a:t>
          </a:r>
          <a:endParaRPr lang="en-GB" dirty="0"/>
        </a:p>
      </dgm:t>
    </dgm:pt>
    <dgm:pt modelId="{B2065870-95B1-4C67-A0F4-E4A10138D4F4}" type="parTrans" cxnId="{E1738C95-FB46-40CA-9E67-7A0082735994}">
      <dgm:prSet/>
      <dgm:spPr/>
      <dgm:t>
        <a:bodyPr/>
        <a:lstStyle/>
        <a:p>
          <a:endParaRPr lang="en-GB"/>
        </a:p>
      </dgm:t>
    </dgm:pt>
    <dgm:pt modelId="{8FB2CEC8-D8A7-4E21-9450-3345C496DC9E}" type="sibTrans" cxnId="{E1738C95-FB46-40CA-9E67-7A0082735994}">
      <dgm:prSet/>
      <dgm:spPr/>
      <dgm:t>
        <a:bodyPr/>
        <a:lstStyle/>
        <a:p>
          <a:endParaRPr lang="en-GB"/>
        </a:p>
      </dgm:t>
    </dgm:pt>
    <dgm:pt modelId="{04F5BCB6-9E8E-46F6-AE81-CF615D1C1829}" type="pres">
      <dgm:prSet presAssocID="{9D171D78-00C5-46C2-BF4C-C68C0FF2AF8E}" presName="cycle" presStyleCnt="0">
        <dgm:presLayoutVars>
          <dgm:dir/>
          <dgm:resizeHandles val="exact"/>
        </dgm:presLayoutVars>
      </dgm:prSet>
      <dgm:spPr/>
      <dgm:t>
        <a:bodyPr/>
        <a:lstStyle/>
        <a:p>
          <a:endParaRPr lang="en-GB"/>
        </a:p>
      </dgm:t>
    </dgm:pt>
    <dgm:pt modelId="{7F2C58C2-5582-4674-9003-AE8ADA974A9B}" type="pres">
      <dgm:prSet presAssocID="{96CBF1C1-019A-4BB2-BC4A-7837307866D7}" presName="node" presStyleLbl="node1" presStyleIdx="0" presStyleCnt="7" custScaleY="89930" custRadScaleRad="105857" custRadScaleInc="-57428">
        <dgm:presLayoutVars>
          <dgm:bulletEnabled val="1"/>
        </dgm:presLayoutVars>
      </dgm:prSet>
      <dgm:spPr/>
      <dgm:t>
        <a:bodyPr/>
        <a:lstStyle/>
        <a:p>
          <a:endParaRPr lang="en-GB"/>
        </a:p>
      </dgm:t>
    </dgm:pt>
    <dgm:pt modelId="{6B65110D-DDE3-4C89-90CE-8225A7D7E870}" type="pres">
      <dgm:prSet presAssocID="{679E049C-4AC7-4928-B890-E7F358D5032E}" presName="sibTrans" presStyleLbl="sibTrans2D1" presStyleIdx="0" presStyleCnt="7" custScaleX="137190" custLinFactNeighborX="76474" custLinFactNeighborY="-65194"/>
      <dgm:spPr/>
      <dgm:t>
        <a:bodyPr/>
        <a:lstStyle/>
        <a:p>
          <a:endParaRPr lang="en-GB"/>
        </a:p>
      </dgm:t>
    </dgm:pt>
    <dgm:pt modelId="{11FEEFC0-B292-4272-8BF3-B8913E262800}" type="pres">
      <dgm:prSet presAssocID="{679E049C-4AC7-4928-B890-E7F358D5032E}" presName="connectorText" presStyleLbl="sibTrans2D1" presStyleIdx="0" presStyleCnt="7"/>
      <dgm:spPr/>
      <dgm:t>
        <a:bodyPr/>
        <a:lstStyle/>
        <a:p>
          <a:endParaRPr lang="en-GB"/>
        </a:p>
      </dgm:t>
    </dgm:pt>
    <dgm:pt modelId="{8ED5F3A8-D52C-468D-9F6E-A54D04E9AD48}" type="pres">
      <dgm:prSet presAssocID="{532F03E9-6A1E-4B4D-95E5-CF229E81FCFE}" presName="node" presStyleLbl="node1" presStyleIdx="1" presStyleCnt="7" custScaleX="110794" custScaleY="64065" custRadScaleRad="87685" custRadScaleInc="-38114">
        <dgm:presLayoutVars>
          <dgm:bulletEnabled val="1"/>
        </dgm:presLayoutVars>
      </dgm:prSet>
      <dgm:spPr/>
      <dgm:t>
        <a:bodyPr/>
        <a:lstStyle/>
        <a:p>
          <a:endParaRPr lang="en-GB"/>
        </a:p>
      </dgm:t>
    </dgm:pt>
    <dgm:pt modelId="{8C757321-BDD2-48A8-A4D8-2F7A37F07E88}" type="pres">
      <dgm:prSet presAssocID="{0E8CC841-5135-48E6-93C5-EF51B7F15141}" presName="sibTrans" presStyleLbl="sibTrans2D1" presStyleIdx="1" presStyleCnt="7" custScaleX="141425" custLinFactNeighborX="31858" custLinFactNeighborY="11851"/>
      <dgm:spPr/>
      <dgm:t>
        <a:bodyPr/>
        <a:lstStyle/>
        <a:p>
          <a:endParaRPr lang="en-GB"/>
        </a:p>
      </dgm:t>
    </dgm:pt>
    <dgm:pt modelId="{F997D731-999F-4462-B72E-A8AA7161D90F}" type="pres">
      <dgm:prSet presAssocID="{0E8CC841-5135-48E6-93C5-EF51B7F15141}" presName="connectorText" presStyleLbl="sibTrans2D1" presStyleIdx="1" presStyleCnt="7"/>
      <dgm:spPr/>
      <dgm:t>
        <a:bodyPr/>
        <a:lstStyle/>
        <a:p>
          <a:endParaRPr lang="en-GB"/>
        </a:p>
      </dgm:t>
    </dgm:pt>
    <dgm:pt modelId="{62A676E8-69B5-4FEA-AD95-EF2547AAEAFB}" type="pres">
      <dgm:prSet presAssocID="{17C79610-792C-4D45-9510-5CD32EA1D239}" presName="node" presStyleLbl="node1" presStyleIdx="2" presStyleCnt="7" custScaleX="132814" custScaleY="100625" custRadScaleRad="73454" custRadScaleInc="-34694">
        <dgm:presLayoutVars>
          <dgm:bulletEnabled val="1"/>
        </dgm:presLayoutVars>
      </dgm:prSet>
      <dgm:spPr/>
      <dgm:t>
        <a:bodyPr/>
        <a:lstStyle/>
        <a:p>
          <a:endParaRPr lang="en-GB"/>
        </a:p>
      </dgm:t>
    </dgm:pt>
    <dgm:pt modelId="{5566BA3C-B8D5-432D-9D1D-C73A35F58397}" type="pres">
      <dgm:prSet presAssocID="{6814F874-3AF2-4555-8940-F9892FEB14DE}" presName="sibTrans" presStyleLbl="sibTrans2D1" presStyleIdx="2" presStyleCnt="7" custScaleX="141425" custLinFactX="17440" custLinFactNeighborX="100000" custLinFactNeighborY="49307"/>
      <dgm:spPr/>
      <dgm:t>
        <a:bodyPr/>
        <a:lstStyle/>
        <a:p>
          <a:endParaRPr lang="en-GB"/>
        </a:p>
      </dgm:t>
    </dgm:pt>
    <dgm:pt modelId="{0A0BD6BA-1437-4540-B500-EC36F0CBD5F8}" type="pres">
      <dgm:prSet presAssocID="{6814F874-3AF2-4555-8940-F9892FEB14DE}" presName="connectorText" presStyleLbl="sibTrans2D1" presStyleIdx="2" presStyleCnt="7"/>
      <dgm:spPr/>
      <dgm:t>
        <a:bodyPr/>
        <a:lstStyle/>
        <a:p>
          <a:endParaRPr lang="en-GB"/>
        </a:p>
      </dgm:t>
    </dgm:pt>
    <dgm:pt modelId="{9D8A2716-91AF-446C-9AE4-0DCC69EB63CB}" type="pres">
      <dgm:prSet presAssocID="{93EE5F70-2EE2-44EA-B190-7ABF0E77D7C0}" presName="node" presStyleLbl="node1" presStyleIdx="3" presStyleCnt="7" custRadScaleRad="78659" custRadScaleInc="28943">
        <dgm:presLayoutVars>
          <dgm:bulletEnabled val="1"/>
        </dgm:presLayoutVars>
      </dgm:prSet>
      <dgm:spPr/>
      <dgm:t>
        <a:bodyPr/>
        <a:lstStyle/>
        <a:p>
          <a:endParaRPr lang="en-GB"/>
        </a:p>
      </dgm:t>
    </dgm:pt>
    <dgm:pt modelId="{043C05BA-B680-4A6E-9FEF-A1BF01F64898}" type="pres">
      <dgm:prSet presAssocID="{8FB2CEC8-D8A7-4E21-9450-3345C496DC9E}" presName="sibTrans" presStyleLbl="sibTrans2D1" presStyleIdx="3" presStyleCnt="7" custLinFactNeighborX="-30126" custLinFactNeighborY="3163"/>
      <dgm:spPr/>
      <dgm:t>
        <a:bodyPr/>
        <a:lstStyle/>
        <a:p>
          <a:endParaRPr lang="en-GB"/>
        </a:p>
      </dgm:t>
    </dgm:pt>
    <dgm:pt modelId="{05CFD95E-1829-4F75-9C89-DB382566AE0B}" type="pres">
      <dgm:prSet presAssocID="{8FB2CEC8-D8A7-4E21-9450-3345C496DC9E}" presName="connectorText" presStyleLbl="sibTrans2D1" presStyleIdx="3" presStyleCnt="7"/>
      <dgm:spPr/>
      <dgm:t>
        <a:bodyPr/>
        <a:lstStyle/>
        <a:p>
          <a:endParaRPr lang="en-GB"/>
        </a:p>
      </dgm:t>
    </dgm:pt>
    <dgm:pt modelId="{2D4861A6-EE6C-419E-96A7-FB66D48413F7}" type="pres">
      <dgm:prSet presAssocID="{0482D408-5A23-4C2D-AC0D-FF58F98FBD2E}" presName="node" presStyleLbl="node1" presStyleIdx="4" presStyleCnt="7" custScaleX="122963" custScaleY="113631" custRadScaleRad="108211" custRadScaleInc="91784">
        <dgm:presLayoutVars>
          <dgm:bulletEnabled val="1"/>
        </dgm:presLayoutVars>
      </dgm:prSet>
      <dgm:spPr/>
      <dgm:t>
        <a:bodyPr/>
        <a:lstStyle/>
        <a:p>
          <a:endParaRPr lang="en-GB"/>
        </a:p>
      </dgm:t>
    </dgm:pt>
    <dgm:pt modelId="{A5129D3C-6E3F-4EAE-9483-A8253FB559AA}" type="pres">
      <dgm:prSet presAssocID="{BAEA5524-17E5-4691-813B-FEA59E50AFD6}" presName="sibTrans" presStyleLbl="sibTrans2D1" presStyleIdx="4" presStyleCnt="7" custScaleX="166658" custLinFactNeighborX="-59442" custLinFactNeighborY="29647"/>
      <dgm:spPr/>
      <dgm:t>
        <a:bodyPr/>
        <a:lstStyle/>
        <a:p>
          <a:endParaRPr lang="en-GB"/>
        </a:p>
      </dgm:t>
    </dgm:pt>
    <dgm:pt modelId="{7D2D78BF-C8E8-4444-91F4-06176F2EDB23}" type="pres">
      <dgm:prSet presAssocID="{BAEA5524-17E5-4691-813B-FEA59E50AFD6}" presName="connectorText" presStyleLbl="sibTrans2D1" presStyleIdx="4" presStyleCnt="7"/>
      <dgm:spPr/>
      <dgm:t>
        <a:bodyPr/>
        <a:lstStyle/>
        <a:p>
          <a:endParaRPr lang="en-GB"/>
        </a:p>
      </dgm:t>
    </dgm:pt>
    <dgm:pt modelId="{4A99A00D-E8D7-49B9-8472-A8701EC7ABBF}" type="pres">
      <dgm:prSet presAssocID="{782C114D-9CEB-4680-8F4E-6177027A388F}" presName="node" presStyleLbl="node1" presStyleIdx="5" presStyleCnt="7" custScaleY="66103" custRadScaleRad="127482" custRadScaleInc="61137">
        <dgm:presLayoutVars>
          <dgm:bulletEnabled val="1"/>
        </dgm:presLayoutVars>
      </dgm:prSet>
      <dgm:spPr/>
      <dgm:t>
        <a:bodyPr/>
        <a:lstStyle/>
        <a:p>
          <a:endParaRPr lang="en-GB"/>
        </a:p>
      </dgm:t>
    </dgm:pt>
    <dgm:pt modelId="{C7CFB169-64E3-4B5B-8008-DD52F2BE1AF6}" type="pres">
      <dgm:prSet presAssocID="{DECD48EF-68F6-47D4-BA93-48DEF5304C06}" presName="sibTrans" presStyleLbl="sibTrans2D1" presStyleIdx="5" presStyleCnt="7" custScaleX="154342" custLinFactNeighborX="-54574" custLinFactNeighborY="-8471"/>
      <dgm:spPr/>
      <dgm:t>
        <a:bodyPr/>
        <a:lstStyle/>
        <a:p>
          <a:endParaRPr lang="en-GB"/>
        </a:p>
      </dgm:t>
    </dgm:pt>
    <dgm:pt modelId="{25F6C02B-B684-4A3A-8D11-37CB5E34C754}" type="pres">
      <dgm:prSet presAssocID="{DECD48EF-68F6-47D4-BA93-48DEF5304C06}" presName="connectorText" presStyleLbl="sibTrans2D1" presStyleIdx="5" presStyleCnt="7"/>
      <dgm:spPr/>
      <dgm:t>
        <a:bodyPr/>
        <a:lstStyle/>
        <a:p>
          <a:endParaRPr lang="en-GB"/>
        </a:p>
      </dgm:t>
    </dgm:pt>
    <dgm:pt modelId="{D33D4622-D968-4544-ABE6-9F6D9C22AABD}" type="pres">
      <dgm:prSet presAssocID="{72259D74-923A-448A-90AD-CA317D5F110D}" presName="node" presStyleLbl="node1" presStyleIdx="6" presStyleCnt="7" custScaleX="110794" custScaleY="64065" custRadScaleRad="128215" custRadScaleInc="-10305">
        <dgm:presLayoutVars>
          <dgm:bulletEnabled val="1"/>
        </dgm:presLayoutVars>
      </dgm:prSet>
      <dgm:spPr/>
      <dgm:t>
        <a:bodyPr/>
        <a:lstStyle/>
        <a:p>
          <a:endParaRPr lang="en-GB"/>
        </a:p>
      </dgm:t>
    </dgm:pt>
    <dgm:pt modelId="{402C660C-89D8-444A-ACDB-749046481D05}" type="pres">
      <dgm:prSet presAssocID="{F6FDD3FD-962F-461B-ADD4-581126E93594}" presName="sibTrans" presStyleLbl="sibTrans2D1" presStyleIdx="6" presStyleCnt="7" custScaleX="141425" custLinFactNeighborX="-30142" custLinFactNeighborY="-47048"/>
      <dgm:spPr/>
      <dgm:t>
        <a:bodyPr/>
        <a:lstStyle/>
        <a:p>
          <a:endParaRPr lang="en-GB"/>
        </a:p>
      </dgm:t>
    </dgm:pt>
    <dgm:pt modelId="{46A087A1-B6C3-4D97-B579-714683431F60}" type="pres">
      <dgm:prSet presAssocID="{F6FDD3FD-962F-461B-ADD4-581126E93594}" presName="connectorText" presStyleLbl="sibTrans2D1" presStyleIdx="6" presStyleCnt="7"/>
      <dgm:spPr/>
      <dgm:t>
        <a:bodyPr/>
        <a:lstStyle/>
        <a:p>
          <a:endParaRPr lang="en-GB"/>
        </a:p>
      </dgm:t>
    </dgm:pt>
  </dgm:ptLst>
  <dgm:cxnLst>
    <dgm:cxn modelId="{B5480E31-78FC-40E9-BC92-DC7FFA06BDD5}" type="presOf" srcId="{679E049C-4AC7-4928-B890-E7F358D5032E}" destId="{11FEEFC0-B292-4272-8BF3-B8913E262800}" srcOrd="1" destOrd="0" presId="urn:microsoft.com/office/officeart/2005/8/layout/cycle2"/>
    <dgm:cxn modelId="{50B5E8FF-4BEC-4C00-9E8D-CDA046CF910A}" type="presOf" srcId="{BAEA5524-17E5-4691-813B-FEA59E50AFD6}" destId="{A5129D3C-6E3F-4EAE-9483-A8253FB559AA}" srcOrd="0" destOrd="0" presId="urn:microsoft.com/office/officeart/2005/8/layout/cycle2"/>
    <dgm:cxn modelId="{7D403EC3-F97D-4BF7-899D-2ADF6CB9D07D}" type="presOf" srcId="{96CBF1C1-019A-4BB2-BC4A-7837307866D7}" destId="{7F2C58C2-5582-4674-9003-AE8ADA974A9B}" srcOrd="0" destOrd="0" presId="urn:microsoft.com/office/officeart/2005/8/layout/cycle2"/>
    <dgm:cxn modelId="{7A02A0AF-16D4-4BE0-9370-E9D1286BBAB9}" type="presOf" srcId="{F6FDD3FD-962F-461B-ADD4-581126E93594}" destId="{402C660C-89D8-444A-ACDB-749046481D05}" srcOrd="0" destOrd="0" presId="urn:microsoft.com/office/officeart/2005/8/layout/cycle2"/>
    <dgm:cxn modelId="{CE591561-9471-4E5E-9506-78F68FB84A7F}" srcId="{9D171D78-00C5-46C2-BF4C-C68C0FF2AF8E}" destId="{532F03E9-6A1E-4B4D-95E5-CF229E81FCFE}" srcOrd="1" destOrd="0" parTransId="{5BEBCA67-FDFC-4D4F-BE9B-ABDEC45185D4}" sibTransId="{0E8CC841-5135-48E6-93C5-EF51B7F15141}"/>
    <dgm:cxn modelId="{C4ADFF5D-C5D7-44EE-8C36-9D792705A6A6}" type="presOf" srcId="{BAEA5524-17E5-4691-813B-FEA59E50AFD6}" destId="{7D2D78BF-C8E8-4444-91F4-06176F2EDB23}" srcOrd="1" destOrd="0" presId="urn:microsoft.com/office/officeart/2005/8/layout/cycle2"/>
    <dgm:cxn modelId="{71DC42BB-8358-4EC8-8DFB-A885946BC970}" type="presOf" srcId="{72259D74-923A-448A-90AD-CA317D5F110D}" destId="{D33D4622-D968-4544-ABE6-9F6D9C22AABD}" srcOrd="0" destOrd="0" presId="urn:microsoft.com/office/officeart/2005/8/layout/cycle2"/>
    <dgm:cxn modelId="{193CC544-0878-42D0-B4EC-34245AC1E44E}" type="presOf" srcId="{93EE5F70-2EE2-44EA-B190-7ABF0E77D7C0}" destId="{9D8A2716-91AF-446C-9AE4-0DCC69EB63CB}" srcOrd="0" destOrd="0" presId="urn:microsoft.com/office/officeart/2005/8/layout/cycle2"/>
    <dgm:cxn modelId="{CF4E57DF-B0B1-49AC-B014-04142B6381B7}" srcId="{9D171D78-00C5-46C2-BF4C-C68C0FF2AF8E}" destId="{782C114D-9CEB-4680-8F4E-6177027A388F}" srcOrd="5" destOrd="0" parTransId="{E374EA4C-1792-478B-9C3A-74CF1C574864}" sibTransId="{DECD48EF-68F6-47D4-BA93-48DEF5304C06}"/>
    <dgm:cxn modelId="{3160BCA6-C324-4305-B673-9C20870829C1}" type="presOf" srcId="{8FB2CEC8-D8A7-4E21-9450-3345C496DC9E}" destId="{05CFD95E-1829-4F75-9C89-DB382566AE0B}" srcOrd="1" destOrd="0" presId="urn:microsoft.com/office/officeart/2005/8/layout/cycle2"/>
    <dgm:cxn modelId="{51FC38B9-CE76-45D7-9668-4BD0EFC70035}" type="presOf" srcId="{9D171D78-00C5-46C2-BF4C-C68C0FF2AF8E}" destId="{04F5BCB6-9E8E-46F6-AE81-CF615D1C1829}" srcOrd="0" destOrd="0" presId="urn:microsoft.com/office/officeart/2005/8/layout/cycle2"/>
    <dgm:cxn modelId="{509DD70E-BB71-43AC-B11B-F67E7CE14406}" type="presOf" srcId="{532F03E9-6A1E-4B4D-95E5-CF229E81FCFE}" destId="{8ED5F3A8-D52C-468D-9F6E-A54D04E9AD48}" srcOrd="0" destOrd="0" presId="urn:microsoft.com/office/officeart/2005/8/layout/cycle2"/>
    <dgm:cxn modelId="{49ECA398-B0FF-4F53-989D-C29A572A5935}" type="presOf" srcId="{8FB2CEC8-D8A7-4E21-9450-3345C496DC9E}" destId="{043C05BA-B680-4A6E-9FEF-A1BF01F64898}" srcOrd="0" destOrd="0" presId="urn:microsoft.com/office/officeart/2005/8/layout/cycle2"/>
    <dgm:cxn modelId="{76CEF4BB-9825-4133-AB3C-1014057432CC}" srcId="{9D171D78-00C5-46C2-BF4C-C68C0FF2AF8E}" destId="{17C79610-792C-4D45-9510-5CD32EA1D239}" srcOrd="2" destOrd="0" parTransId="{B1ABFFE9-8EC7-42E6-BF0C-014025C56425}" sibTransId="{6814F874-3AF2-4555-8940-F9892FEB14DE}"/>
    <dgm:cxn modelId="{E1738C95-FB46-40CA-9E67-7A0082735994}" srcId="{9D171D78-00C5-46C2-BF4C-C68C0FF2AF8E}" destId="{93EE5F70-2EE2-44EA-B190-7ABF0E77D7C0}" srcOrd="3" destOrd="0" parTransId="{B2065870-95B1-4C67-A0F4-E4A10138D4F4}" sibTransId="{8FB2CEC8-D8A7-4E21-9450-3345C496DC9E}"/>
    <dgm:cxn modelId="{120295B4-D354-4788-92BD-6CFB93500F8A}" type="presOf" srcId="{F6FDD3FD-962F-461B-ADD4-581126E93594}" destId="{46A087A1-B6C3-4D97-B579-714683431F60}" srcOrd="1" destOrd="0" presId="urn:microsoft.com/office/officeart/2005/8/layout/cycle2"/>
    <dgm:cxn modelId="{BFCAE0EF-C722-4C65-BD6C-D5F7172E9969}" type="presOf" srcId="{0E8CC841-5135-48E6-93C5-EF51B7F15141}" destId="{F997D731-999F-4462-B72E-A8AA7161D90F}" srcOrd="1" destOrd="0" presId="urn:microsoft.com/office/officeart/2005/8/layout/cycle2"/>
    <dgm:cxn modelId="{F75C1FE1-9CEF-412F-99C2-7AE9044D13DC}" type="presOf" srcId="{17C79610-792C-4D45-9510-5CD32EA1D239}" destId="{62A676E8-69B5-4FEA-AD95-EF2547AAEAFB}" srcOrd="0" destOrd="0" presId="urn:microsoft.com/office/officeart/2005/8/layout/cycle2"/>
    <dgm:cxn modelId="{1E7F42CA-CFED-484D-B413-3F8EADBF6B95}" type="presOf" srcId="{6814F874-3AF2-4555-8940-F9892FEB14DE}" destId="{5566BA3C-B8D5-432D-9D1D-C73A35F58397}" srcOrd="0" destOrd="0" presId="urn:microsoft.com/office/officeart/2005/8/layout/cycle2"/>
    <dgm:cxn modelId="{5DFA2419-DDEE-40D1-B631-2C573C42D320}" type="presOf" srcId="{6814F874-3AF2-4555-8940-F9892FEB14DE}" destId="{0A0BD6BA-1437-4540-B500-EC36F0CBD5F8}" srcOrd="1" destOrd="0" presId="urn:microsoft.com/office/officeart/2005/8/layout/cycle2"/>
    <dgm:cxn modelId="{C469DA97-3F89-401A-AD28-23C874CE4F33}" type="presOf" srcId="{DECD48EF-68F6-47D4-BA93-48DEF5304C06}" destId="{25F6C02B-B684-4A3A-8D11-37CB5E34C754}" srcOrd="1" destOrd="0" presId="urn:microsoft.com/office/officeart/2005/8/layout/cycle2"/>
    <dgm:cxn modelId="{ABC0353B-C89A-4DBE-BA56-D533F8592257}" srcId="{9D171D78-00C5-46C2-BF4C-C68C0FF2AF8E}" destId="{72259D74-923A-448A-90AD-CA317D5F110D}" srcOrd="6" destOrd="0" parTransId="{86B9A12C-7736-4330-AE08-183317BA4AD1}" sibTransId="{F6FDD3FD-962F-461B-ADD4-581126E93594}"/>
    <dgm:cxn modelId="{208DEC80-C581-4EB3-96CB-D9A4BE87BAF1}" type="presOf" srcId="{0482D408-5A23-4C2D-AC0D-FF58F98FBD2E}" destId="{2D4861A6-EE6C-419E-96A7-FB66D48413F7}" srcOrd="0" destOrd="0" presId="urn:microsoft.com/office/officeart/2005/8/layout/cycle2"/>
    <dgm:cxn modelId="{9EF60C95-C904-4CF9-8F80-82A80F797FFD}" type="presOf" srcId="{679E049C-4AC7-4928-B890-E7F358D5032E}" destId="{6B65110D-DDE3-4C89-90CE-8225A7D7E870}" srcOrd="0" destOrd="0" presId="urn:microsoft.com/office/officeart/2005/8/layout/cycle2"/>
    <dgm:cxn modelId="{A60AAE65-A221-43F0-BD32-CEB66BB46FC6}" srcId="{9D171D78-00C5-46C2-BF4C-C68C0FF2AF8E}" destId="{96CBF1C1-019A-4BB2-BC4A-7837307866D7}" srcOrd="0" destOrd="0" parTransId="{B67E318E-5994-4F13-9E13-03EC7E0AB499}" sibTransId="{679E049C-4AC7-4928-B890-E7F358D5032E}"/>
    <dgm:cxn modelId="{9EA77426-28CF-45BB-A93F-A1DDE4FA6BDF}" type="presOf" srcId="{782C114D-9CEB-4680-8F4E-6177027A388F}" destId="{4A99A00D-E8D7-49B9-8472-A8701EC7ABBF}" srcOrd="0" destOrd="0" presId="urn:microsoft.com/office/officeart/2005/8/layout/cycle2"/>
    <dgm:cxn modelId="{54BE494C-01D8-448F-9DCD-13282348191B}" type="presOf" srcId="{0E8CC841-5135-48E6-93C5-EF51B7F15141}" destId="{8C757321-BDD2-48A8-A4D8-2F7A37F07E88}" srcOrd="0" destOrd="0" presId="urn:microsoft.com/office/officeart/2005/8/layout/cycle2"/>
    <dgm:cxn modelId="{E0E8B7A5-281E-45B5-972F-AE4692AA0D26}" srcId="{9D171D78-00C5-46C2-BF4C-C68C0FF2AF8E}" destId="{0482D408-5A23-4C2D-AC0D-FF58F98FBD2E}" srcOrd="4" destOrd="0" parTransId="{4A2B9584-801D-42ED-8B1A-358A10B27448}" sibTransId="{BAEA5524-17E5-4691-813B-FEA59E50AFD6}"/>
    <dgm:cxn modelId="{748DD0E9-82E4-4D5E-BC45-0664662FCBB0}" type="presOf" srcId="{DECD48EF-68F6-47D4-BA93-48DEF5304C06}" destId="{C7CFB169-64E3-4B5B-8008-DD52F2BE1AF6}" srcOrd="0" destOrd="0" presId="urn:microsoft.com/office/officeart/2005/8/layout/cycle2"/>
    <dgm:cxn modelId="{BD43988C-3EFE-4E8F-829B-AE329FF64271}" type="presParOf" srcId="{04F5BCB6-9E8E-46F6-AE81-CF615D1C1829}" destId="{7F2C58C2-5582-4674-9003-AE8ADA974A9B}" srcOrd="0" destOrd="0" presId="urn:microsoft.com/office/officeart/2005/8/layout/cycle2"/>
    <dgm:cxn modelId="{F37CEC17-4F57-45CA-BDA7-F9A3F62D4BC7}" type="presParOf" srcId="{04F5BCB6-9E8E-46F6-AE81-CF615D1C1829}" destId="{6B65110D-DDE3-4C89-90CE-8225A7D7E870}" srcOrd="1" destOrd="0" presId="urn:microsoft.com/office/officeart/2005/8/layout/cycle2"/>
    <dgm:cxn modelId="{FF8B7BD2-FEA0-4160-84BB-BB8CD100357F}" type="presParOf" srcId="{6B65110D-DDE3-4C89-90CE-8225A7D7E870}" destId="{11FEEFC0-B292-4272-8BF3-B8913E262800}" srcOrd="0" destOrd="0" presId="urn:microsoft.com/office/officeart/2005/8/layout/cycle2"/>
    <dgm:cxn modelId="{4388F052-D903-4FA1-AB59-37F534E1E53A}" type="presParOf" srcId="{04F5BCB6-9E8E-46F6-AE81-CF615D1C1829}" destId="{8ED5F3A8-D52C-468D-9F6E-A54D04E9AD48}" srcOrd="2" destOrd="0" presId="urn:microsoft.com/office/officeart/2005/8/layout/cycle2"/>
    <dgm:cxn modelId="{EFAC9ED4-633B-456D-A783-3F941C37CBBF}" type="presParOf" srcId="{04F5BCB6-9E8E-46F6-AE81-CF615D1C1829}" destId="{8C757321-BDD2-48A8-A4D8-2F7A37F07E88}" srcOrd="3" destOrd="0" presId="urn:microsoft.com/office/officeart/2005/8/layout/cycle2"/>
    <dgm:cxn modelId="{A5881A10-5575-412A-8E08-54D61A2F4E86}" type="presParOf" srcId="{8C757321-BDD2-48A8-A4D8-2F7A37F07E88}" destId="{F997D731-999F-4462-B72E-A8AA7161D90F}" srcOrd="0" destOrd="0" presId="urn:microsoft.com/office/officeart/2005/8/layout/cycle2"/>
    <dgm:cxn modelId="{C79EC939-010B-4647-8CF1-D63887BA0637}" type="presParOf" srcId="{04F5BCB6-9E8E-46F6-AE81-CF615D1C1829}" destId="{62A676E8-69B5-4FEA-AD95-EF2547AAEAFB}" srcOrd="4" destOrd="0" presId="urn:microsoft.com/office/officeart/2005/8/layout/cycle2"/>
    <dgm:cxn modelId="{EEAA6604-62BC-4D88-8734-16F369CA80A6}" type="presParOf" srcId="{04F5BCB6-9E8E-46F6-AE81-CF615D1C1829}" destId="{5566BA3C-B8D5-432D-9D1D-C73A35F58397}" srcOrd="5" destOrd="0" presId="urn:microsoft.com/office/officeart/2005/8/layout/cycle2"/>
    <dgm:cxn modelId="{415D931D-93D3-4092-812C-F1DACDED9214}" type="presParOf" srcId="{5566BA3C-B8D5-432D-9D1D-C73A35F58397}" destId="{0A0BD6BA-1437-4540-B500-EC36F0CBD5F8}" srcOrd="0" destOrd="0" presId="urn:microsoft.com/office/officeart/2005/8/layout/cycle2"/>
    <dgm:cxn modelId="{F28BB9F7-77E2-4D9D-9ACB-9D3AD6817462}" type="presParOf" srcId="{04F5BCB6-9E8E-46F6-AE81-CF615D1C1829}" destId="{9D8A2716-91AF-446C-9AE4-0DCC69EB63CB}" srcOrd="6" destOrd="0" presId="urn:microsoft.com/office/officeart/2005/8/layout/cycle2"/>
    <dgm:cxn modelId="{CAB3F838-12B1-4BD4-A00B-2649E0A19E5D}" type="presParOf" srcId="{04F5BCB6-9E8E-46F6-AE81-CF615D1C1829}" destId="{043C05BA-B680-4A6E-9FEF-A1BF01F64898}" srcOrd="7" destOrd="0" presId="urn:microsoft.com/office/officeart/2005/8/layout/cycle2"/>
    <dgm:cxn modelId="{5E545E40-95AE-4A71-907E-E5A4478D386A}" type="presParOf" srcId="{043C05BA-B680-4A6E-9FEF-A1BF01F64898}" destId="{05CFD95E-1829-4F75-9C89-DB382566AE0B}" srcOrd="0" destOrd="0" presId="urn:microsoft.com/office/officeart/2005/8/layout/cycle2"/>
    <dgm:cxn modelId="{A714D881-7A8A-401C-AC51-1387319EB74F}" type="presParOf" srcId="{04F5BCB6-9E8E-46F6-AE81-CF615D1C1829}" destId="{2D4861A6-EE6C-419E-96A7-FB66D48413F7}" srcOrd="8" destOrd="0" presId="urn:microsoft.com/office/officeart/2005/8/layout/cycle2"/>
    <dgm:cxn modelId="{3968F8F0-4547-4E3A-96D8-6ECC8107DBD9}" type="presParOf" srcId="{04F5BCB6-9E8E-46F6-AE81-CF615D1C1829}" destId="{A5129D3C-6E3F-4EAE-9483-A8253FB559AA}" srcOrd="9" destOrd="0" presId="urn:microsoft.com/office/officeart/2005/8/layout/cycle2"/>
    <dgm:cxn modelId="{827E1545-7631-4860-92A0-8533693F3985}" type="presParOf" srcId="{A5129D3C-6E3F-4EAE-9483-A8253FB559AA}" destId="{7D2D78BF-C8E8-4444-91F4-06176F2EDB23}" srcOrd="0" destOrd="0" presId="urn:microsoft.com/office/officeart/2005/8/layout/cycle2"/>
    <dgm:cxn modelId="{6EC940D2-D96A-4470-9B1A-288E13A74316}" type="presParOf" srcId="{04F5BCB6-9E8E-46F6-AE81-CF615D1C1829}" destId="{4A99A00D-E8D7-49B9-8472-A8701EC7ABBF}" srcOrd="10" destOrd="0" presId="urn:microsoft.com/office/officeart/2005/8/layout/cycle2"/>
    <dgm:cxn modelId="{B971E1FE-4446-4D4E-A21E-6D1F4844999B}" type="presParOf" srcId="{04F5BCB6-9E8E-46F6-AE81-CF615D1C1829}" destId="{C7CFB169-64E3-4B5B-8008-DD52F2BE1AF6}" srcOrd="11" destOrd="0" presId="urn:microsoft.com/office/officeart/2005/8/layout/cycle2"/>
    <dgm:cxn modelId="{37A8083F-BF1C-4C4A-9DD4-0BEC21FEBBD3}" type="presParOf" srcId="{C7CFB169-64E3-4B5B-8008-DD52F2BE1AF6}" destId="{25F6C02B-B684-4A3A-8D11-37CB5E34C754}" srcOrd="0" destOrd="0" presId="urn:microsoft.com/office/officeart/2005/8/layout/cycle2"/>
    <dgm:cxn modelId="{0BA9184D-90CD-41F5-B491-55D829B6CAB3}" type="presParOf" srcId="{04F5BCB6-9E8E-46F6-AE81-CF615D1C1829}" destId="{D33D4622-D968-4544-ABE6-9F6D9C22AABD}" srcOrd="12" destOrd="0" presId="urn:microsoft.com/office/officeart/2005/8/layout/cycle2"/>
    <dgm:cxn modelId="{47D6295A-9084-4ABB-A54C-F126507CBEFA}" type="presParOf" srcId="{04F5BCB6-9E8E-46F6-AE81-CF615D1C1829}" destId="{402C660C-89D8-444A-ACDB-749046481D05}" srcOrd="13" destOrd="0" presId="urn:microsoft.com/office/officeart/2005/8/layout/cycle2"/>
    <dgm:cxn modelId="{78261A04-4F3E-4F08-AFD3-E083747C93E8}" type="presParOf" srcId="{402C660C-89D8-444A-ACDB-749046481D05}" destId="{46A087A1-B6C3-4D97-B579-714683431F60}" srcOrd="0" destOrd="0" presId="urn:microsoft.com/office/officeart/2005/8/layout/cycle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C58C2-5582-4674-9003-AE8ADA974A9B}">
      <dsp:nvSpPr>
        <dsp:cNvPr id="0" name=""/>
        <dsp:cNvSpPr/>
      </dsp:nvSpPr>
      <dsp:spPr>
        <a:xfrm>
          <a:off x="2148239" y="0"/>
          <a:ext cx="1198799" cy="107808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Specialist</a:t>
          </a:r>
        </a:p>
        <a:p>
          <a:pPr lvl="0" algn="ctr" defTabSz="711200">
            <a:lnSpc>
              <a:spcPct val="90000"/>
            </a:lnSpc>
            <a:spcBef>
              <a:spcPct val="0"/>
            </a:spcBef>
            <a:spcAft>
              <a:spcPct val="35000"/>
            </a:spcAft>
          </a:pPr>
          <a:r>
            <a:rPr lang="en-GB" sz="1600" kern="1200" dirty="0" smtClean="0"/>
            <a:t>Care Adviser</a:t>
          </a:r>
        </a:p>
      </dsp:txBody>
      <dsp:txXfrm>
        <a:off x="2323799" y="157881"/>
        <a:ext cx="847679" cy="762318"/>
      </dsp:txXfrm>
    </dsp:sp>
    <dsp:sp modelId="{6B65110D-DDE3-4C89-90CE-8225A7D7E870}">
      <dsp:nvSpPr>
        <dsp:cNvPr id="0" name=""/>
        <dsp:cNvSpPr/>
      </dsp:nvSpPr>
      <dsp:spPr>
        <a:xfrm rot="1357396">
          <a:off x="3654063" y="437819"/>
          <a:ext cx="538643" cy="4045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3658733" y="495393"/>
        <a:ext cx="417265" cy="242756"/>
      </dsp:txXfrm>
    </dsp:sp>
    <dsp:sp modelId="{8ED5F3A8-D52C-468D-9F6E-A54D04E9AD48}">
      <dsp:nvSpPr>
        <dsp:cNvPr id="0" name=""/>
        <dsp:cNvSpPr/>
      </dsp:nvSpPr>
      <dsp:spPr>
        <a:xfrm>
          <a:off x="3849946" y="891160"/>
          <a:ext cx="1328198" cy="76801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Research</a:t>
          </a:r>
          <a:endParaRPr lang="en-GB" sz="1600" kern="1200" dirty="0"/>
        </a:p>
      </dsp:txBody>
      <dsp:txXfrm>
        <a:off x="4044456" y="1003633"/>
        <a:ext cx="939178" cy="543065"/>
      </dsp:txXfrm>
    </dsp:sp>
    <dsp:sp modelId="{8C757321-BDD2-48A8-A4D8-2F7A37F07E88}">
      <dsp:nvSpPr>
        <dsp:cNvPr id="0" name=""/>
        <dsp:cNvSpPr/>
      </dsp:nvSpPr>
      <dsp:spPr>
        <a:xfrm rot="4678629">
          <a:off x="4543057" y="1737795"/>
          <a:ext cx="372676" cy="4045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4587314" y="1764039"/>
        <a:ext cx="260873" cy="242756"/>
      </dsp:txXfrm>
    </dsp:sp>
    <dsp:sp modelId="{62A676E8-69B5-4FEA-AD95-EF2547AAEAFB}">
      <dsp:nvSpPr>
        <dsp:cNvPr id="0" name=""/>
        <dsp:cNvSpPr/>
      </dsp:nvSpPr>
      <dsp:spPr>
        <a:xfrm>
          <a:off x="4029509" y="2134883"/>
          <a:ext cx="1592173" cy="1206292"/>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Helpline and information advisory service</a:t>
          </a:r>
          <a:endParaRPr lang="en-GB" sz="1600" kern="1200" dirty="0"/>
        </a:p>
      </dsp:txBody>
      <dsp:txXfrm>
        <a:off x="4262677" y="2311540"/>
        <a:ext cx="1125837" cy="852978"/>
      </dsp:txXfrm>
    </dsp:sp>
    <dsp:sp modelId="{5566BA3C-B8D5-432D-9D1D-C73A35F58397}">
      <dsp:nvSpPr>
        <dsp:cNvPr id="0" name=""/>
        <dsp:cNvSpPr/>
      </dsp:nvSpPr>
      <dsp:spPr>
        <a:xfrm rot="7494991">
          <a:off x="4438121" y="3471543"/>
          <a:ext cx="382873" cy="4045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4528424" y="3505369"/>
        <a:ext cx="268011" cy="242756"/>
      </dsp:txXfrm>
    </dsp:sp>
    <dsp:sp modelId="{9D8A2716-91AF-446C-9AE4-0DCC69EB63CB}">
      <dsp:nvSpPr>
        <dsp:cNvPr id="0" name=""/>
        <dsp:cNvSpPr/>
      </dsp:nvSpPr>
      <dsp:spPr>
        <a:xfrm>
          <a:off x="3218559" y="3582156"/>
          <a:ext cx="1198799" cy="1198799"/>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Health</a:t>
          </a:r>
        </a:p>
        <a:p>
          <a:pPr lvl="0" algn="ctr" defTabSz="711200">
            <a:lnSpc>
              <a:spcPct val="90000"/>
            </a:lnSpc>
            <a:spcBef>
              <a:spcPct val="0"/>
            </a:spcBef>
            <a:spcAft>
              <a:spcPct val="35000"/>
            </a:spcAft>
          </a:pPr>
          <a:r>
            <a:rPr lang="en-US" sz="1600" kern="1200" dirty="0" smtClean="0"/>
            <a:t>Unlocked</a:t>
          </a:r>
          <a:endParaRPr lang="en-GB" sz="1600" kern="1200" dirty="0"/>
        </a:p>
      </dsp:txBody>
      <dsp:txXfrm>
        <a:off x="3394119" y="3757716"/>
        <a:ext cx="847679" cy="847679"/>
      </dsp:txXfrm>
    </dsp:sp>
    <dsp:sp modelId="{043C05BA-B680-4A6E-9FEF-A1BF01F64898}">
      <dsp:nvSpPr>
        <dsp:cNvPr id="0" name=""/>
        <dsp:cNvSpPr/>
      </dsp:nvSpPr>
      <dsp:spPr>
        <a:xfrm rot="10933665">
          <a:off x="2421463" y="3952220"/>
          <a:ext cx="464863" cy="4045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2542795" y="4035498"/>
        <a:ext cx="343485" cy="242756"/>
      </dsp:txXfrm>
    </dsp:sp>
    <dsp:sp modelId="{2D4861A6-EE6C-419E-96A7-FB66D48413F7}">
      <dsp:nvSpPr>
        <dsp:cNvPr id="0" name=""/>
        <dsp:cNvSpPr/>
      </dsp:nvSpPr>
      <dsp:spPr>
        <a:xfrm>
          <a:off x="869146" y="3414411"/>
          <a:ext cx="1474080" cy="136220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Website/</a:t>
          </a:r>
        </a:p>
        <a:p>
          <a:pPr lvl="0" algn="ctr" defTabSz="711200">
            <a:lnSpc>
              <a:spcPct val="90000"/>
            </a:lnSpc>
            <a:spcBef>
              <a:spcPct val="0"/>
            </a:spcBef>
            <a:spcAft>
              <a:spcPct val="35000"/>
            </a:spcAft>
          </a:pPr>
          <a:r>
            <a:rPr lang="en-GB" sz="1600" kern="1200" dirty="0" smtClean="0"/>
            <a:t>PSP Matters</a:t>
          </a:r>
        </a:p>
        <a:p>
          <a:pPr lvl="0" algn="ctr" defTabSz="711200">
            <a:lnSpc>
              <a:spcPct val="90000"/>
            </a:lnSpc>
            <a:spcBef>
              <a:spcPct val="0"/>
            </a:spcBef>
            <a:spcAft>
              <a:spcPct val="35000"/>
            </a:spcAft>
          </a:pPr>
          <a:r>
            <a:rPr lang="en-GB" sz="1600" kern="1200" dirty="0" smtClean="0"/>
            <a:t>E-newsletter</a:t>
          </a:r>
          <a:endParaRPr lang="en-GB" sz="1600" kern="1200" dirty="0"/>
        </a:p>
      </dsp:txBody>
      <dsp:txXfrm>
        <a:off x="1085020" y="3613902"/>
        <a:ext cx="1042332" cy="963226"/>
      </dsp:txXfrm>
    </dsp:sp>
    <dsp:sp modelId="{A5129D3C-6E3F-4EAE-9483-A8253FB559AA}">
      <dsp:nvSpPr>
        <dsp:cNvPr id="0" name=""/>
        <dsp:cNvSpPr/>
      </dsp:nvSpPr>
      <dsp:spPr>
        <a:xfrm rot="14371298">
          <a:off x="525278" y="3111035"/>
          <a:ext cx="641985" cy="4045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616749" y="3244257"/>
        <a:ext cx="520607" cy="242756"/>
      </dsp:txXfrm>
    </dsp:sp>
    <dsp:sp modelId="{4A99A00D-E8D7-49B9-8472-A8701EC7ABBF}">
      <dsp:nvSpPr>
        <dsp:cNvPr id="0" name=""/>
        <dsp:cNvSpPr/>
      </dsp:nvSpPr>
      <dsp:spPr>
        <a:xfrm>
          <a:off x="68671" y="2105312"/>
          <a:ext cx="1198799" cy="792442"/>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Local Groups</a:t>
          </a:r>
          <a:endParaRPr lang="en-GB" sz="1600" kern="1200" dirty="0"/>
        </a:p>
      </dsp:txBody>
      <dsp:txXfrm>
        <a:off x="244231" y="2221362"/>
        <a:ext cx="847679" cy="560342"/>
      </dsp:txXfrm>
    </dsp:sp>
    <dsp:sp modelId="{C7CFB169-64E3-4B5B-8008-DD52F2BE1AF6}">
      <dsp:nvSpPr>
        <dsp:cNvPr id="0" name=""/>
        <dsp:cNvSpPr/>
      </dsp:nvSpPr>
      <dsp:spPr>
        <a:xfrm rot="17330354">
          <a:off x="420115" y="1556556"/>
          <a:ext cx="573644" cy="4045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461207" y="1694913"/>
        <a:ext cx="452266" cy="242756"/>
      </dsp:txXfrm>
    </dsp:sp>
    <dsp:sp modelId="{D33D4622-D968-4544-ABE6-9F6D9C22AABD}">
      <dsp:nvSpPr>
        <dsp:cNvPr id="0" name=""/>
        <dsp:cNvSpPr/>
      </dsp:nvSpPr>
      <dsp:spPr>
        <a:xfrm>
          <a:off x="490837" y="690573"/>
          <a:ext cx="1328198" cy="76801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Education</a:t>
          </a:r>
          <a:endParaRPr lang="en-GB" sz="1600" kern="1200" dirty="0"/>
        </a:p>
      </dsp:txBody>
      <dsp:txXfrm>
        <a:off x="685347" y="803046"/>
        <a:ext cx="939178" cy="543065"/>
      </dsp:txXfrm>
    </dsp:sp>
    <dsp:sp modelId="{402C660C-89D8-444A-ACDB-749046481D05}">
      <dsp:nvSpPr>
        <dsp:cNvPr id="0" name=""/>
        <dsp:cNvSpPr/>
      </dsp:nvSpPr>
      <dsp:spPr>
        <a:xfrm rot="20484901">
          <a:off x="1692940" y="414337"/>
          <a:ext cx="361527" cy="4045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1695768" y="512539"/>
        <a:ext cx="253069" cy="24275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49EECF-ED1E-4486-B4B9-8D8D4F3EA9CC}" type="datetimeFigureOut">
              <a:rPr lang="en-GB" smtClean="0"/>
              <a:t>31/10/2016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D668B-1D17-447E-9BA2-81043F32C2B9}" type="slidenum">
              <a:rPr lang="en-GB" smtClean="0"/>
              <a:t>‹#›</a:t>
            </a:fld>
            <a:endParaRPr lang="en-GB"/>
          </a:p>
        </p:txBody>
      </p:sp>
    </p:spTree>
    <p:extLst>
      <p:ext uri="{BB962C8B-B14F-4D97-AF65-F5344CB8AC3E}">
        <p14:creationId xmlns:p14="http://schemas.microsoft.com/office/powerpoint/2010/main" val="3019909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CC88ED8-750B-4476-A051-CD4BB0D55F34}" type="slidenum">
              <a:rPr lang="en-US" altLang="en-US" sz="1200" smtClean="0">
                <a:solidFill>
                  <a:srgbClr val="000000"/>
                </a:solidFill>
              </a:rPr>
              <a:pPr/>
              <a:t>1</a:t>
            </a:fld>
            <a:endParaRPr lang="en-US" altLang="en-US" sz="1200" smtClean="0">
              <a:solidFill>
                <a:srgbClr val="000000"/>
              </a:solidFill>
            </a:endParaRPr>
          </a:p>
        </p:txBody>
      </p:sp>
      <p:sp>
        <p:nvSpPr>
          <p:cNvPr id="7171" name="Rectangle 2"/>
          <p:cNvSpPr>
            <a:spLocks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solidFill>
                  <a:srgbClr val="FF0000"/>
                </a:solidFill>
                <a:latin typeface="Arial" panose="020B0604020202020204" pitchFamily="34" charset="0"/>
                <a:ea typeface="ＭＳ Ｐゴシック" panose="020B0600070205080204" pitchFamily="34" charset="-128"/>
              </a:rPr>
              <a:t>Category one:</a:t>
            </a:r>
          </a:p>
          <a:p>
            <a:pPr eaLnBrk="1" hangingPunct="1"/>
            <a:r>
              <a:rPr lang="en-US" altLang="en-US" b="1" smtClean="0">
                <a:solidFill>
                  <a:srgbClr val="FF0000"/>
                </a:solidFill>
                <a:latin typeface="Arial" panose="020B0604020202020204" pitchFamily="34" charset="0"/>
                <a:ea typeface="ＭＳ Ｐゴシック" panose="020B0600070205080204" pitchFamily="34" charset="-128"/>
              </a:rPr>
              <a:t>Slide 1:</a:t>
            </a:r>
          </a:p>
          <a:p>
            <a:pPr eaLnBrk="1" hangingPunct="1"/>
            <a:endParaRPr lang="en-US" altLang="en-US" b="1" smtClean="0">
              <a:solidFill>
                <a:srgbClr val="FF0000"/>
              </a:solidFill>
              <a:latin typeface="Arial" panose="020B0604020202020204" pitchFamily="34" charset="0"/>
              <a:ea typeface="ＭＳ Ｐゴシック" panose="020B0600070205080204" pitchFamily="34" charset="-128"/>
            </a:endParaRPr>
          </a:p>
          <a:p>
            <a:pPr eaLnBrk="1" hangingPunct="1"/>
            <a:r>
              <a:rPr lang="en-US" altLang="en-US" smtClean="0">
                <a:latin typeface="Arial" panose="020B0604020202020204" pitchFamily="34" charset="0"/>
                <a:ea typeface="ＭＳ Ｐゴシック" panose="020B0600070205080204" pitchFamily="34" charset="-128"/>
              </a:rPr>
              <a:t>Add title of talk and presenters name</a:t>
            </a:r>
          </a:p>
        </p:txBody>
      </p:sp>
    </p:spTree>
    <p:extLst>
      <p:ext uri="{BB962C8B-B14F-4D97-AF65-F5344CB8AC3E}">
        <p14:creationId xmlns:p14="http://schemas.microsoft.com/office/powerpoint/2010/main" val="3283499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Twelve:</a:t>
            </a:r>
          </a:p>
          <a:p>
            <a:r>
              <a:rPr lang="en-GB" altLang="en-US" b="1" smtClean="0">
                <a:latin typeface="Arial" panose="020B0604020202020204" pitchFamily="34" charset="0"/>
                <a:ea typeface="ＭＳ Ｐゴシック" panose="020B0600070205080204" pitchFamily="34" charset="-128"/>
              </a:rPr>
              <a:t>Slide 2:</a:t>
            </a:r>
          </a:p>
        </p:txBody>
      </p:sp>
      <p:sp>
        <p:nvSpPr>
          <p:cNvPr id="269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5F4234-70A5-4279-A9C9-7BF8918FAC03}" type="slidenum">
              <a:rPr lang="en-US" altLang="en-US" sz="1200" smtClean="0"/>
              <a:pPr/>
              <a:t>13</a:t>
            </a:fld>
            <a:endParaRPr lang="en-US" altLang="en-US" sz="1200" smtClean="0"/>
          </a:p>
        </p:txBody>
      </p:sp>
    </p:spTree>
    <p:extLst>
      <p:ext uri="{BB962C8B-B14F-4D97-AF65-F5344CB8AC3E}">
        <p14:creationId xmlns:p14="http://schemas.microsoft.com/office/powerpoint/2010/main" val="243409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Twelve:</a:t>
            </a:r>
          </a:p>
          <a:p>
            <a:r>
              <a:rPr lang="en-GB" altLang="en-US" b="1" smtClean="0">
                <a:latin typeface="Arial" panose="020B0604020202020204" pitchFamily="34" charset="0"/>
                <a:ea typeface="ＭＳ Ｐゴシック" panose="020B0600070205080204" pitchFamily="34" charset="-128"/>
              </a:rPr>
              <a:t>Slide 7: (Slide 2 of 14 in CHC series):</a:t>
            </a:r>
          </a:p>
        </p:txBody>
      </p:sp>
      <p:sp>
        <p:nvSpPr>
          <p:cNvPr id="279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0954E9C-E0AC-4F5E-A3AC-FF756148E711}" type="slidenum">
              <a:rPr lang="en-US" altLang="en-US" sz="1200" smtClean="0"/>
              <a:pPr/>
              <a:t>14</a:t>
            </a:fld>
            <a:endParaRPr lang="en-US" altLang="en-US" sz="1200" smtClean="0"/>
          </a:p>
        </p:txBody>
      </p:sp>
    </p:spTree>
    <p:extLst>
      <p:ext uri="{BB962C8B-B14F-4D97-AF65-F5344CB8AC3E}">
        <p14:creationId xmlns:p14="http://schemas.microsoft.com/office/powerpoint/2010/main" val="3343848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Twelve:</a:t>
            </a:r>
          </a:p>
          <a:p>
            <a:r>
              <a:rPr lang="en-GB" altLang="en-US" b="1" smtClean="0">
                <a:latin typeface="Arial" panose="020B0604020202020204" pitchFamily="34" charset="0"/>
                <a:ea typeface="ＭＳ Ｐゴシック" panose="020B0600070205080204" pitchFamily="34" charset="-128"/>
              </a:rPr>
              <a:t>Slide 8 (Slide 3 of 14 in CHC series):</a:t>
            </a:r>
          </a:p>
        </p:txBody>
      </p:sp>
      <p:sp>
        <p:nvSpPr>
          <p:cNvPr id="281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C220BFC-8BDC-4855-924D-ED234C12B431}" type="slidenum">
              <a:rPr lang="en-US" altLang="en-US" sz="1200" smtClean="0"/>
              <a:pPr/>
              <a:t>15</a:t>
            </a:fld>
            <a:endParaRPr lang="en-US" altLang="en-US" sz="1200" smtClean="0"/>
          </a:p>
        </p:txBody>
      </p:sp>
    </p:spTree>
    <p:extLst>
      <p:ext uri="{BB962C8B-B14F-4D97-AF65-F5344CB8AC3E}">
        <p14:creationId xmlns:p14="http://schemas.microsoft.com/office/powerpoint/2010/main" val="4186154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Twelve:</a:t>
            </a:r>
          </a:p>
          <a:p>
            <a:r>
              <a:rPr lang="en-GB" altLang="en-US" b="1" smtClean="0">
                <a:latin typeface="Arial" panose="020B0604020202020204" pitchFamily="34" charset="0"/>
                <a:ea typeface="ＭＳ Ｐゴシック" panose="020B0600070205080204" pitchFamily="34" charset="-128"/>
              </a:rPr>
              <a:t>Slide 9: (Slide 4 of 14 in CHC series):</a:t>
            </a:r>
          </a:p>
        </p:txBody>
      </p:sp>
      <p:sp>
        <p:nvSpPr>
          <p:cNvPr id="283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F6D32B-2301-4724-A591-50198E7D48C5}" type="slidenum">
              <a:rPr lang="en-US" altLang="en-US" sz="1200" smtClean="0"/>
              <a:pPr/>
              <a:t>16</a:t>
            </a:fld>
            <a:endParaRPr lang="en-US" altLang="en-US" sz="1200" smtClean="0"/>
          </a:p>
        </p:txBody>
      </p:sp>
    </p:spTree>
    <p:extLst>
      <p:ext uri="{BB962C8B-B14F-4D97-AF65-F5344CB8AC3E}">
        <p14:creationId xmlns:p14="http://schemas.microsoft.com/office/powerpoint/2010/main" val="16854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Twelve:</a:t>
            </a:r>
          </a:p>
          <a:p>
            <a:r>
              <a:rPr lang="en-GB" altLang="en-US" b="1" smtClean="0">
                <a:latin typeface="Arial" panose="020B0604020202020204" pitchFamily="34" charset="0"/>
                <a:ea typeface="ＭＳ Ｐゴシック" panose="020B0600070205080204" pitchFamily="34" charset="-128"/>
              </a:rPr>
              <a:t>Slide 10 (Slide 5 of 14 in CHC series):</a:t>
            </a:r>
          </a:p>
        </p:txBody>
      </p:sp>
      <p:sp>
        <p:nvSpPr>
          <p:cNvPr id="285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A6BA47D-0847-4008-AE1C-3746C50FDF35}" type="slidenum">
              <a:rPr lang="en-US" altLang="en-US" sz="1200" smtClean="0"/>
              <a:pPr/>
              <a:t>17</a:t>
            </a:fld>
            <a:endParaRPr lang="en-US" altLang="en-US" sz="1200" smtClean="0"/>
          </a:p>
        </p:txBody>
      </p:sp>
    </p:spTree>
    <p:extLst>
      <p:ext uri="{BB962C8B-B14F-4D97-AF65-F5344CB8AC3E}">
        <p14:creationId xmlns:p14="http://schemas.microsoft.com/office/powerpoint/2010/main" val="3415814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Twelve:</a:t>
            </a:r>
          </a:p>
          <a:p>
            <a:r>
              <a:rPr lang="en-GB" altLang="en-US" b="1" smtClean="0">
                <a:latin typeface="Arial" panose="020B0604020202020204" pitchFamily="34" charset="0"/>
                <a:ea typeface="ＭＳ Ｐゴシック" panose="020B0600070205080204" pitchFamily="34" charset="-128"/>
              </a:rPr>
              <a:t>Slide 11: (Slide 6 of 14 in CHC series):</a:t>
            </a:r>
          </a:p>
        </p:txBody>
      </p:sp>
      <p:sp>
        <p:nvSpPr>
          <p:cNvPr id="287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1F4319-44F0-435C-85B4-7AC096A488D3}" type="slidenum">
              <a:rPr lang="en-US" altLang="en-US" sz="1200" smtClean="0"/>
              <a:pPr/>
              <a:t>18</a:t>
            </a:fld>
            <a:endParaRPr lang="en-US" altLang="en-US" sz="1200" smtClean="0"/>
          </a:p>
        </p:txBody>
      </p:sp>
    </p:spTree>
    <p:extLst>
      <p:ext uri="{BB962C8B-B14F-4D97-AF65-F5344CB8AC3E}">
        <p14:creationId xmlns:p14="http://schemas.microsoft.com/office/powerpoint/2010/main" val="2798279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ln/>
        </p:spPr>
      </p:sp>
      <p:sp>
        <p:nvSpPr>
          <p:cNvPr id="289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Twelve:</a:t>
            </a:r>
          </a:p>
          <a:p>
            <a:r>
              <a:rPr lang="en-GB" altLang="en-US" b="1" smtClean="0">
                <a:latin typeface="Arial" panose="020B0604020202020204" pitchFamily="34" charset="0"/>
                <a:ea typeface="ＭＳ Ｐゴシック" panose="020B0600070205080204" pitchFamily="34" charset="-128"/>
              </a:rPr>
              <a:t>Slide 12 (Slide 7 of 14 in CHC series):</a:t>
            </a:r>
          </a:p>
        </p:txBody>
      </p:sp>
      <p:sp>
        <p:nvSpPr>
          <p:cNvPr id="289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4F1AA2-A543-45C7-9D99-6DB57FD01B40}" type="slidenum">
              <a:rPr lang="en-US" altLang="en-US" sz="1200" smtClean="0"/>
              <a:pPr/>
              <a:t>19</a:t>
            </a:fld>
            <a:endParaRPr lang="en-US" altLang="en-US" sz="1200" smtClean="0"/>
          </a:p>
        </p:txBody>
      </p:sp>
    </p:spTree>
    <p:extLst>
      <p:ext uri="{BB962C8B-B14F-4D97-AF65-F5344CB8AC3E}">
        <p14:creationId xmlns:p14="http://schemas.microsoft.com/office/powerpoint/2010/main" val="1367592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Twelve:</a:t>
            </a:r>
          </a:p>
          <a:p>
            <a:r>
              <a:rPr lang="en-GB" altLang="en-US" b="1" smtClean="0">
                <a:latin typeface="Arial" panose="020B0604020202020204" pitchFamily="34" charset="0"/>
                <a:ea typeface="ＭＳ Ｐゴシック" panose="020B0600070205080204" pitchFamily="34" charset="-128"/>
              </a:rPr>
              <a:t>Slide 13: (Slide 8 of 14 in CHC series):</a:t>
            </a:r>
          </a:p>
        </p:txBody>
      </p:sp>
      <p:sp>
        <p:nvSpPr>
          <p:cNvPr id="291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F7A36F-F60B-4B25-95BB-36FF3695F9D1}" type="slidenum">
              <a:rPr lang="en-US" altLang="en-US" sz="1200" smtClean="0"/>
              <a:pPr/>
              <a:t>20</a:t>
            </a:fld>
            <a:endParaRPr lang="en-US" altLang="en-US" sz="1200" smtClean="0"/>
          </a:p>
        </p:txBody>
      </p:sp>
    </p:spTree>
    <p:extLst>
      <p:ext uri="{BB962C8B-B14F-4D97-AF65-F5344CB8AC3E}">
        <p14:creationId xmlns:p14="http://schemas.microsoft.com/office/powerpoint/2010/main" val="1137712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Twelve:</a:t>
            </a:r>
          </a:p>
          <a:p>
            <a:r>
              <a:rPr lang="en-GB" altLang="en-US" b="1" smtClean="0">
                <a:latin typeface="Arial" panose="020B0604020202020204" pitchFamily="34" charset="0"/>
                <a:ea typeface="ＭＳ Ｐゴシック" panose="020B0600070205080204" pitchFamily="34" charset="-128"/>
              </a:rPr>
              <a:t>Slide 14: (Slide 9 of 14 in CHC series):</a:t>
            </a:r>
          </a:p>
        </p:txBody>
      </p:sp>
      <p:sp>
        <p:nvSpPr>
          <p:cNvPr id="293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C00DB75-0CDD-46AA-868F-849B04F8D444}" type="slidenum">
              <a:rPr lang="en-US" altLang="en-US" sz="1200" smtClean="0"/>
              <a:pPr/>
              <a:t>21</a:t>
            </a:fld>
            <a:endParaRPr lang="en-US" altLang="en-US" sz="1200" smtClean="0"/>
          </a:p>
        </p:txBody>
      </p:sp>
    </p:spTree>
    <p:extLst>
      <p:ext uri="{BB962C8B-B14F-4D97-AF65-F5344CB8AC3E}">
        <p14:creationId xmlns:p14="http://schemas.microsoft.com/office/powerpoint/2010/main" val="2043805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Twelve:</a:t>
            </a:r>
          </a:p>
          <a:p>
            <a:r>
              <a:rPr lang="en-GB" altLang="en-US" b="1" smtClean="0">
                <a:latin typeface="Arial" panose="020B0604020202020204" pitchFamily="34" charset="0"/>
                <a:ea typeface="ＭＳ Ｐゴシック" panose="020B0600070205080204" pitchFamily="34" charset="-128"/>
              </a:rPr>
              <a:t>Slide 15: (Slide 10 of 14 in CHC series):</a:t>
            </a:r>
          </a:p>
        </p:txBody>
      </p:sp>
      <p:sp>
        <p:nvSpPr>
          <p:cNvPr id="295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4420C67-FF15-4072-A1CB-03E6AB240AEC}" type="slidenum">
              <a:rPr lang="en-US" altLang="en-US" sz="1200" smtClean="0">
                <a:solidFill>
                  <a:srgbClr val="000000"/>
                </a:solidFill>
              </a:rPr>
              <a:pPr/>
              <a:t>22</a:t>
            </a:fld>
            <a:endParaRPr lang="en-US" altLang="en-US" sz="1200" smtClean="0">
              <a:solidFill>
                <a:srgbClr val="000000"/>
              </a:solidFill>
            </a:endParaRPr>
          </a:p>
        </p:txBody>
      </p:sp>
    </p:spTree>
    <p:extLst>
      <p:ext uri="{BB962C8B-B14F-4D97-AF65-F5344CB8AC3E}">
        <p14:creationId xmlns:p14="http://schemas.microsoft.com/office/powerpoint/2010/main" val="401804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one:</a:t>
            </a:r>
          </a:p>
          <a:p>
            <a:r>
              <a:rPr lang="en-GB" altLang="en-US" b="1" smtClean="0">
                <a:latin typeface="Arial" panose="020B0604020202020204" pitchFamily="34" charset="0"/>
                <a:ea typeface="ＭＳ Ｐゴシック" panose="020B0600070205080204" pitchFamily="34" charset="-128"/>
              </a:rPr>
              <a:t>Slide 3:</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599F4C-EE32-4D56-AF6A-953E5F5318FC}" type="slidenum">
              <a:rPr lang="en-US" altLang="en-US" sz="1200" smtClean="0"/>
              <a:pPr/>
              <a:t>4</a:t>
            </a:fld>
            <a:endParaRPr lang="en-US" altLang="en-US" sz="1200" smtClean="0"/>
          </a:p>
        </p:txBody>
      </p:sp>
    </p:spTree>
    <p:extLst>
      <p:ext uri="{BB962C8B-B14F-4D97-AF65-F5344CB8AC3E}">
        <p14:creationId xmlns:p14="http://schemas.microsoft.com/office/powerpoint/2010/main" val="1810289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Twelve:</a:t>
            </a:r>
          </a:p>
          <a:p>
            <a:r>
              <a:rPr lang="en-GB" altLang="en-US" b="1" smtClean="0">
                <a:latin typeface="Arial" panose="020B0604020202020204" pitchFamily="34" charset="0"/>
                <a:ea typeface="ＭＳ Ｐゴシック" panose="020B0600070205080204" pitchFamily="34" charset="-128"/>
              </a:rPr>
              <a:t>Slide 16: (Slide 11 of 14 in CHC series):</a:t>
            </a:r>
          </a:p>
        </p:txBody>
      </p:sp>
      <p:sp>
        <p:nvSpPr>
          <p:cNvPr id="297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DE6C1E-6488-4635-8FC7-9154E77384D1}" type="slidenum">
              <a:rPr lang="en-US" altLang="en-US" sz="1200" smtClean="0"/>
              <a:pPr/>
              <a:t>23</a:t>
            </a:fld>
            <a:endParaRPr lang="en-US" altLang="en-US" sz="1200" smtClean="0"/>
          </a:p>
        </p:txBody>
      </p:sp>
    </p:spTree>
    <p:extLst>
      <p:ext uri="{BB962C8B-B14F-4D97-AF65-F5344CB8AC3E}">
        <p14:creationId xmlns:p14="http://schemas.microsoft.com/office/powerpoint/2010/main" val="3951669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Twelve:</a:t>
            </a:r>
          </a:p>
          <a:p>
            <a:r>
              <a:rPr lang="en-GB" altLang="en-US" b="1" smtClean="0">
                <a:latin typeface="Arial" panose="020B0604020202020204" pitchFamily="34" charset="0"/>
                <a:ea typeface="ＭＳ Ｐゴシック" panose="020B0600070205080204" pitchFamily="34" charset="-128"/>
              </a:rPr>
              <a:t>Slide 17: (Slide 12 of 14 in CHC series):</a:t>
            </a:r>
          </a:p>
        </p:txBody>
      </p:sp>
      <p:sp>
        <p:nvSpPr>
          <p:cNvPr id="300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2BE7CE-937C-4BCC-B203-BE1A76CCDFA4}" type="slidenum">
              <a:rPr lang="en-US" altLang="en-US" sz="1200" smtClean="0"/>
              <a:pPr/>
              <a:t>24</a:t>
            </a:fld>
            <a:endParaRPr lang="en-US" altLang="en-US" sz="1200" smtClean="0"/>
          </a:p>
        </p:txBody>
      </p:sp>
    </p:spTree>
    <p:extLst>
      <p:ext uri="{BB962C8B-B14F-4D97-AF65-F5344CB8AC3E}">
        <p14:creationId xmlns:p14="http://schemas.microsoft.com/office/powerpoint/2010/main" val="1347485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Twelve:</a:t>
            </a:r>
          </a:p>
          <a:p>
            <a:r>
              <a:rPr lang="en-GB" altLang="en-US" b="1" smtClean="0">
                <a:latin typeface="Arial" panose="020B0604020202020204" pitchFamily="34" charset="0"/>
                <a:ea typeface="ＭＳ Ｐゴシック" panose="020B0600070205080204" pitchFamily="34" charset="-128"/>
              </a:rPr>
              <a:t>Slide 18: (Slide 13 of 14 in CHC series):</a:t>
            </a:r>
          </a:p>
        </p:txBody>
      </p:sp>
      <p:sp>
        <p:nvSpPr>
          <p:cNvPr id="302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23F529-DC6C-4B62-BAB0-9D0CCA1A2615}" type="slidenum">
              <a:rPr lang="en-US" altLang="en-US" sz="1200" smtClean="0">
                <a:solidFill>
                  <a:srgbClr val="000000"/>
                </a:solidFill>
              </a:rPr>
              <a:pPr/>
              <a:t>25</a:t>
            </a:fld>
            <a:endParaRPr lang="en-US" altLang="en-US" sz="1200" smtClean="0">
              <a:solidFill>
                <a:srgbClr val="000000"/>
              </a:solidFill>
            </a:endParaRPr>
          </a:p>
        </p:txBody>
      </p:sp>
    </p:spTree>
    <p:extLst>
      <p:ext uri="{BB962C8B-B14F-4D97-AF65-F5344CB8AC3E}">
        <p14:creationId xmlns:p14="http://schemas.microsoft.com/office/powerpoint/2010/main" val="613532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Twelve:</a:t>
            </a:r>
          </a:p>
          <a:p>
            <a:r>
              <a:rPr lang="en-GB" altLang="en-US" b="1" smtClean="0">
                <a:latin typeface="Arial" panose="020B0604020202020204" pitchFamily="34" charset="0"/>
                <a:ea typeface="ＭＳ Ｐゴシック" panose="020B0600070205080204" pitchFamily="34" charset="-128"/>
              </a:rPr>
              <a:t>Slide 19: (Slide 14 of 14 in CHC series):</a:t>
            </a:r>
          </a:p>
        </p:txBody>
      </p:sp>
      <p:sp>
        <p:nvSpPr>
          <p:cNvPr id="304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E2C330-8C7A-40CE-9F46-EE68674A9DC2}" type="slidenum">
              <a:rPr lang="en-US" altLang="en-US" sz="1200" smtClean="0"/>
              <a:pPr/>
              <a:t>26</a:t>
            </a:fld>
            <a:endParaRPr lang="en-US" altLang="en-US" sz="1200" smtClean="0"/>
          </a:p>
        </p:txBody>
      </p:sp>
    </p:spTree>
    <p:extLst>
      <p:ext uri="{BB962C8B-B14F-4D97-AF65-F5344CB8AC3E}">
        <p14:creationId xmlns:p14="http://schemas.microsoft.com/office/powerpoint/2010/main" val="1393907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Thirteen:</a:t>
            </a:r>
          </a:p>
          <a:p>
            <a:r>
              <a:rPr lang="en-GB" altLang="en-US" b="1" smtClean="0">
                <a:latin typeface="Arial" panose="020B0604020202020204" pitchFamily="34" charset="0"/>
                <a:ea typeface="ＭＳ Ｐゴシック" panose="020B0600070205080204" pitchFamily="34" charset="-128"/>
              </a:rPr>
              <a:t>Slide 1: </a:t>
            </a:r>
          </a:p>
          <a:p>
            <a:endParaRPr lang="en-GB" altLang="en-US" smtClean="0">
              <a:latin typeface="Arial" panose="020B0604020202020204" pitchFamily="34" charset="0"/>
              <a:ea typeface="ＭＳ Ｐゴシック" panose="020B0600070205080204" pitchFamily="34" charset="-128"/>
            </a:endParaRPr>
          </a:p>
          <a:p>
            <a:r>
              <a:rPr lang="en-GB" altLang="en-US" smtClean="0">
                <a:latin typeface="Arial" panose="020B0604020202020204" pitchFamily="34" charset="0"/>
                <a:ea typeface="ＭＳ Ｐゴシック" panose="020B0600070205080204" pitchFamily="34" charset="-128"/>
              </a:rPr>
              <a:t>The Pathway of Care for PSP is our core information to support you in your role. It sets out the standards of care and the intervention required from HSCP’s across a number of disciplines. Please use your publication list to request more copies of this and our other information for HSCP’s i.e. our guide to cognition and guide for OT’s. </a:t>
            </a:r>
          </a:p>
          <a:p>
            <a:endParaRPr lang="en-GB" altLang="en-US" smtClean="0">
              <a:latin typeface="Arial" panose="020B0604020202020204" pitchFamily="34" charset="0"/>
              <a:ea typeface="ＭＳ Ｐゴシック" panose="020B0600070205080204" pitchFamily="34" charset="-128"/>
            </a:endParaRPr>
          </a:p>
        </p:txBody>
      </p:sp>
      <p:sp>
        <p:nvSpPr>
          <p:cNvPr id="306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BCAACC-FDEB-4EB3-95DD-44885F299109}" type="slidenum">
              <a:rPr lang="en-US" altLang="en-US" sz="1200" smtClean="0"/>
              <a:pPr/>
              <a:t>27</a:t>
            </a:fld>
            <a:endParaRPr lang="en-US" altLang="en-US" sz="1200" smtClean="0"/>
          </a:p>
        </p:txBody>
      </p:sp>
    </p:spTree>
    <p:extLst>
      <p:ext uri="{BB962C8B-B14F-4D97-AF65-F5344CB8AC3E}">
        <p14:creationId xmlns:p14="http://schemas.microsoft.com/office/powerpoint/2010/main" val="220039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Thirteen:</a:t>
            </a:r>
          </a:p>
          <a:p>
            <a:r>
              <a:rPr lang="en-GB" altLang="en-US" b="1" smtClean="0">
                <a:latin typeface="Arial" panose="020B0604020202020204" pitchFamily="34" charset="0"/>
                <a:ea typeface="ＭＳ Ｐゴシック" panose="020B0600070205080204" pitchFamily="34" charset="-128"/>
              </a:rPr>
              <a:t>Slide 11:</a:t>
            </a:r>
          </a:p>
          <a:p>
            <a:endParaRPr lang="en-GB" altLang="en-US" smtClean="0">
              <a:latin typeface="Arial" panose="020B0604020202020204" pitchFamily="34" charset="0"/>
              <a:ea typeface="ＭＳ Ｐゴシック" panose="020B0600070205080204" pitchFamily="34" charset="-128"/>
            </a:endParaRPr>
          </a:p>
          <a:p>
            <a:r>
              <a:rPr lang="en-GB" altLang="en-US" smtClean="0">
                <a:latin typeface="Arial" panose="020B0604020202020204" pitchFamily="34" charset="0"/>
                <a:ea typeface="ＭＳ Ｐゴシック" panose="020B0600070205080204" pitchFamily="34" charset="-128"/>
              </a:rPr>
              <a:t>The National Gold Standards Framework (GSF) Centre in End of Life Care is the national training and coordinating centre for all GSF programmes, enabling generalist frontline staff to provide a gold standard of care for people nearing the end of life. </a:t>
            </a:r>
          </a:p>
          <a:p>
            <a:r>
              <a:rPr lang="en-GB" altLang="en-US" smtClean="0">
                <a:latin typeface="Arial" panose="020B0604020202020204" pitchFamily="34" charset="0"/>
                <a:ea typeface="ＭＳ Ｐゴシック" panose="020B0600070205080204" pitchFamily="34" charset="-128"/>
              </a:rPr>
              <a:t>Advance Care Planning (ACP) is a key part of quality provision of end of life care. Improving the pre-planning of care has been found to be one of the most important ways that we can ensure reliable patient-focused care. It is anticipated that it will be an important key part of the new NHS End of Life Care Strategy.</a:t>
            </a:r>
          </a:p>
          <a:p>
            <a:endParaRPr lang="en-GB" altLang="en-US" smtClean="0">
              <a:latin typeface="Arial" panose="020B0604020202020204" pitchFamily="34" charset="0"/>
              <a:ea typeface="ＭＳ Ｐゴシック" panose="020B0600070205080204" pitchFamily="34" charset="-128"/>
            </a:endParaRPr>
          </a:p>
        </p:txBody>
      </p:sp>
      <p:sp>
        <p:nvSpPr>
          <p:cNvPr id="326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CE6903-E291-459D-917A-DDA327A4D42E}" type="slidenum">
              <a:rPr lang="en-US" altLang="en-US" sz="1200" smtClean="0"/>
              <a:pPr/>
              <a:t>28</a:t>
            </a:fld>
            <a:endParaRPr lang="en-US" altLang="en-US" sz="1200" smtClean="0"/>
          </a:p>
        </p:txBody>
      </p:sp>
    </p:spTree>
    <p:extLst>
      <p:ext uri="{BB962C8B-B14F-4D97-AF65-F5344CB8AC3E}">
        <p14:creationId xmlns:p14="http://schemas.microsoft.com/office/powerpoint/2010/main" val="3805917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ln/>
        </p:spPr>
      </p:sp>
      <p:sp>
        <p:nvSpPr>
          <p:cNvPr id="349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Fourteen:</a:t>
            </a:r>
          </a:p>
          <a:p>
            <a:r>
              <a:rPr lang="en-GB" altLang="en-US" b="1" smtClean="0">
                <a:latin typeface="Arial" panose="020B0604020202020204" pitchFamily="34" charset="0"/>
                <a:ea typeface="ＭＳ Ｐゴシック" panose="020B0600070205080204" pitchFamily="34" charset="-128"/>
              </a:rPr>
              <a:t>Slide 4:</a:t>
            </a:r>
          </a:p>
        </p:txBody>
      </p:sp>
      <p:sp>
        <p:nvSpPr>
          <p:cNvPr id="349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D014DE6-06D2-4D2E-8799-C39CD036A4F3}" type="slidenum">
              <a:rPr lang="en-US" altLang="en-US" sz="1200" smtClean="0"/>
              <a:pPr/>
              <a:t>29</a:t>
            </a:fld>
            <a:endParaRPr lang="en-US" altLang="en-US" sz="1200" smtClean="0"/>
          </a:p>
        </p:txBody>
      </p:sp>
    </p:spTree>
    <p:extLst>
      <p:ext uri="{BB962C8B-B14F-4D97-AF65-F5344CB8AC3E}">
        <p14:creationId xmlns:p14="http://schemas.microsoft.com/office/powerpoint/2010/main" val="2376159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Fourteen:</a:t>
            </a:r>
          </a:p>
          <a:p>
            <a:r>
              <a:rPr lang="en-GB" altLang="en-US" b="1" smtClean="0">
                <a:latin typeface="Arial" panose="020B0604020202020204" pitchFamily="34" charset="0"/>
                <a:ea typeface="ＭＳ Ｐゴシック" panose="020B0600070205080204" pitchFamily="34" charset="-128"/>
              </a:rPr>
              <a:t>Slide 6:</a:t>
            </a:r>
          </a:p>
        </p:txBody>
      </p:sp>
      <p:sp>
        <p:nvSpPr>
          <p:cNvPr id="353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1E2869-1124-42A3-95CC-578D7EE246D2}" type="slidenum">
              <a:rPr lang="en-US" altLang="en-US" sz="1200" smtClean="0"/>
              <a:pPr/>
              <a:t>30</a:t>
            </a:fld>
            <a:endParaRPr lang="en-US" altLang="en-US" sz="1200" smtClean="0"/>
          </a:p>
        </p:txBody>
      </p:sp>
    </p:spTree>
    <p:extLst>
      <p:ext uri="{BB962C8B-B14F-4D97-AF65-F5344CB8AC3E}">
        <p14:creationId xmlns:p14="http://schemas.microsoft.com/office/powerpoint/2010/main" val="3778393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a:ln/>
        </p:spPr>
      </p:sp>
      <p:sp>
        <p:nvSpPr>
          <p:cNvPr id="441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one:</a:t>
            </a:r>
          </a:p>
          <a:p>
            <a:r>
              <a:rPr lang="en-GB" altLang="en-US" b="1" smtClean="0">
                <a:latin typeface="Arial" panose="020B0604020202020204" pitchFamily="34" charset="0"/>
                <a:ea typeface="ＭＳ Ｐゴシック" panose="020B0600070205080204" pitchFamily="34" charset="-128"/>
              </a:rPr>
              <a:t>Slide 7:</a:t>
            </a:r>
          </a:p>
        </p:txBody>
      </p:sp>
      <p:sp>
        <p:nvSpPr>
          <p:cNvPr id="441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E3733BB-E552-47C8-B02F-80E020B44D80}" type="slidenum">
              <a:rPr lang="en-US" altLang="en-US" sz="1200" smtClean="0"/>
              <a:pPr/>
              <a:t>31</a:t>
            </a:fld>
            <a:endParaRPr lang="en-US" altLang="en-US" sz="1200" smtClean="0"/>
          </a:p>
        </p:txBody>
      </p:sp>
    </p:spTree>
    <p:extLst>
      <p:ext uri="{BB962C8B-B14F-4D97-AF65-F5344CB8AC3E}">
        <p14:creationId xmlns:p14="http://schemas.microsoft.com/office/powerpoint/2010/main" val="181514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one:</a:t>
            </a:r>
          </a:p>
          <a:p>
            <a:r>
              <a:rPr lang="en-GB" altLang="en-US" b="1" smtClean="0">
                <a:latin typeface="Arial" panose="020B0604020202020204" pitchFamily="34" charset="0"/>
                <a:ea typeface="ＭＳ Ｐゴシック" panose="020B0600070205080204" pitchFamily="34" charset="-128"/>
              </a:rPr>
              <a:t>Slide 19:</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2B2D047-C3F2-4406-BCB5-40CDF0764967}" type="slidenum">
              <a:rPr lang="en-US" altLang="en-US" sz="1200" smtClean="0"/>
              <a:pPr/>
              <a:t>32</a:t>
            </a:fld>
            <a:endParaRPr lang="en-US" altLang="en-US" sz="1200" smtClean="0"/>
          </a:p>
        </p:txBody>
      </p:sp>
    </p:spTree>
    <p:extLst>
      <p:ext uri="{BB962C8B-B14F-4D97-AF65-F5344CB8AC3E}">
        <p14:creationId xmlns:p14="http://schemas.microsoft.com/office/powerpoint/2010/main" val="2322033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one:</a:t>
            </a:r>
          </a:p>
          <a:p>
            <a:r>
              <a:rPr lang="en-GB" altLang="en-US" b="1" smtClean="0">
                <a:latin typeface="Arial" panose="020B0604020202020204" pitchFamily="34" charset="0"/>
                <a:ea typeface="ＭＳ Ｐゴシック" panose="020B0600070205080204" pitchFamily="34" charset="-128"/>
              </a:rPr>
              <a:t>Slide 5:</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F40CE6-DF28-4F71-B29C-B327D010291F}" type="slidenum">
              <a:rPr lang="en-US" altLang="en-US" sz="1200" smtClean="0"/>
              <a:pPr/>
              <a:t>5</a:t>
            </a:fld>
            <a:endParaRPr lang="en-US" altLang="en-US" sz="1200" smtClean="0"/>
          </a:p>
        </p:txBody>
      </p:sp>
    </p:spTree>
    <p:extLst>
      <p:ext uri="{BB962C8B-B14F-4D97-AF65-F5344CB8AC3E}">
        <p14:creationId xmlns:p14="http://schemas.microsoft.com/office/powerpoint/2010/main" val="3379865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one:</a:t>
            </a:r>
          </a:p>
          <a:p>
            <a:r>
              <a:rPr lang="en-GB" altLang="en-US" b="1" smtClean="0">
                <a:latin typeface="Arial" panose="020B0604020202020204" pitchFamily="34" charset="0"/>
                <a:ea typeface="ＭＳ Ｐゴシック" panose="020B0600070205080204" pitchFamily="34" charset="-128"/>
              </a:rPr>
              <a:t>Slide 14:</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321AA9-4401-45F2-A8D2-BA89F145283B}" type="slidenum">
              <a:rPr lang="en-US" altLang="en-US" sz="1200" smtClean="0"/>
              <a:pPr/>
              <a:t>6</a:t>
            </a:fld>
            <a:endParaRPr lang="en-US" altLang="en-US" sz="1200" smtClean="0"/>
          </a:p>
        </p:txBody>
      </p:sp>
    </p:spTree>
    <p:extLst>
      <p:ext uri="{BB962C8B-B14F-4D97-AF65-F5344CB8AC3E}">
        <p14:creationId xmlns:p14="http://schemas.microsoft.com/office/powerpoint/2010/main" val="133731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two:</a:t>
            </a:r>
          </a:p>
          <a:p>
            <a:r>
              <a:rPr lang="en-GB" altLang="en-US" b="1" smtClean="0">
                <a:latin typeface="Arial" panose="020B0604020202020204" pitchFamily="34" charset="0"/>
                <a:ea typeface="ＭＳ Ｐゴシック" panose="020B0600070205080204" pitchFamily="34" charset="-128"/>
              </a:rPr>
              <a:t>Slide 3:</a:t>
            </a:r>
          </a:p>
          <a:p>
            <a:endParaRPr lang="en-GB" altLang="en-US" smtClean="0">
              <a:latin typeface="Arial" panose="020B0604020202020204" pitchFamily="34" charset="0"/>
              <a:ea typeface="ＭＳ Ｐゴシック" panose="020B0600070205080204" pitchFamily="34" charset="-128"/>
            </a:endParaRPr>
          </a:p>
          <a:p>
            <a:r>
              <a:rPr lang="en-GB" altLang="en-US" smtClean="0">
                <a:latin typeface="Arial" panose="020B0604020202020204" pitchFamily="34" charset="0"/>
                <a:ea typeface="ＭＳ Ｐゴシック" panose="020B0600070205080204" pitchFamily="34" charset="-128"/>
              </a:rPr>
              <a:t>Progressive symptoms of rigidity, slowness of movement, slowness of eye movement, loss of balance with early falls, problems with speech and swallow, cognitive changes.</a:t>
            </a:r>
          </a:p>
          <a:p>
            <a:endParaRPr lang="en-GB" altLang="en-US" smtClean="0">
              <a:latin typeface="Arial" panose="020B0604020202020204" pitchFamily="34" charset="0"/>
              <a:ea typeface="ＭＳ Ｐゴシック" panose="020B0600070205080204" pitchFamily="34" charset="-128"/>
            </a:endParaRPr>
          </a:p>
          <a:p>
            <a:r>
              <a:rPr lang="en-GB" altLang="en-US" smtClean="0">
                <a:latin typeface="Arial" panose="020B0604020202020204" pitchFamily="34" charset="0"/>
                <a:ea typeface="ＭＳ Ｐゴシック" panose="020B0600070205080204" pitchFamily="34" charset="-128"/>
              </a:rPr>
              <a:t>.</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F0E75D-ECD3-4AFF-BB82-D8981D19C7E8}" type="slidenum">
              <a:rPr lang="en-US" altLang="en-US" sz="1200" smtClean="0"/>
              <a:pPr/>
              <a:t>7</a:t>
            </a:fld>
            <a:endParaRPr lang="en-US" altLang="en-US" sz="1200" smtClean="0"/>
          </a:p>
        </p:txBody>
      </p:sp>
    </p:spTree>
    <p:extLst>
      <p:ext uri="{BB962C8B-B14F-4D97-AF65-F5344CB8AC3E}">
        <p14:creationId xmlns:p14="http://schemas.microsoft.com/office/powerpoint/2010/main" val="399934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two:</a:t>
            </a:r>
          </a:p>
          <a:p>
            <a:r>
              <a:rPr lang="en-GB" altLang="en-US" b="1" smtClean="0">
                <a:latin typeface="Arial" panose="020B0604020202020204" pitchFamily="34" charset="0"/>
                <a:ea typeface="ＭＳ Ｐゴシック" panose="020B0600070205080204" pitchFamily="34" charset="-128"/>
              </a:rPr>
              <a:t>Slide 4:</a:t>
            </a:r>
          </a:p>
          <a:p>
            <a:endParaRPr lang="en-GB" altLang="en-US" smtClean="0">
              <a:latin typeface="Arial" panose="020B0604020202020204" pitchFamily="34" charset="0"/>
              <a:ea typeface="ＭＳ Ｐゴシック" panose="020B0600070205080204" pitchFamily="34" charset="-128"/>
            </a:endParaRPr>
          </a:p>
          <a:p>
            <a:endParaRPr lang="en-GB" altLang="en-US" smtClean="0">
              <a:latin typeface="Arial" panose="020B0604020202020204" pitchFamily="34" charset="0"/>
              <a:ea typeface="ＭＳ Ｐゴシック" panose="020B0600070205080204" pitchFamily="34"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5278F8D-BD08-4CA9-9D67-A229410AE657}" type="slidenum">
              <a:rPr lang="en-US" altLang="en-US" sz="1200" smtClean="0"/>
              <a:pPr/>
              <a:t>8</a:t>
            </a:fld>
            <a:endParaRPr lang="en-US" altLang="en-US" sz="1200" smtClean="0"/>
          </a:p>
        </p:txBody>
      </p:sp>
    </p:spTree>
    <p:extLst>
      <p:ext uri="{BB962C8B-B14F-4D97-AF65-F5344CB8AC3E}">
        <p14:creationId xmlns:p14="http://schemas.microsoft.com/office/powerpoint/2010/main" val="267614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two:</a:t>
            </a:r>
          </a:p>
          <a:p>
            <a:r>
              <a:rPr lang="en-GB" altLang="en-US" b="1" smtClean="0">
                <a:latin typeface="Arial" panose="020B0604020202020204" pitchFamily="34" charset="0"/>
                <a:ea typeface="ＭＳ Ｐゴシック" panose="020B0600070205080204" pitchFamily="34" charset="-128"/>
              </a:rPr>
              <a:t>Slide 5:</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D828AF-3D91-4675-8C58-F5EE68E6D0C2}" type="slidenum">
              <a:rPr lang="en-US" altLang="en-US" sz="1200" smtClean="0"/>
              <a:pPr/>
              <a:t>9</a:t>
            </a:fld>
            <a:endParaRPr lang="en-US" altLang="en-US" sz="1200" smtClean="0"/>
          </a:p>
        </p:txBody>
      </p:sp>
    </p:spTree>
    <p:extLst>
      <p:ext uri="{BB962C8B-B14F-4D97-AF65-F5344CB8AC3E}">
        <p14:creationId xmlns:p14="http://schemas.microsoft.com/office/powerpoint/2010/main" val="2675872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two:</a:t>
            </a:r>
          </a:p>
          <a:p>
            <a:r>
              <a:rPr lang="en-GB" altLang="en-US" b="1" smtClean="0">
                <a:latin typeface="Arial" panose="020B0604020202020204" pitchFamily="34" charset="0"/>
                <a:ea typeface="ＭＳ Ｐゴシック" panose="020B0600070205080204" pitchFamily="34" charset="-128"/>
              </a:rPr>
              <a:t>Slide 6:</a:t>
            </a:r>
          </a:p>
          <a:p>
            <a:endParaRPr lang="en-GB" altLang="en-US" smtClean="0">
              <a:latin typeface="Arial" panose="020B0604020202020204" pitchFamily="34" charset="0"/>
              <a:ea typeface="ＭＳ Ｐゴシック" panose="020B0600070205080204" pitchFamily="34" charset="-128"/>
            </a:endParaRPr>
          </a:p>
          <a:p>
            <a:r>
              <a:rPr lang="en-GB" altLang="en-US" smtClean="0">
                <a:latin typeface="Arial" panose="020B0604020202020204" pitchFamily="34" charset="0"/>
                <a:ea typeface="ＭＳ Ｐゴシック" panose="020B0600070205080204" pitchFamily="34" charset="-128"/>
              </a:rPr>
              <a:t>CBD is similar to PSP but the main symptoms are (read from slide)</a:t>
            </a:r>
          </a:p>
          <a:p>
            <a:r>
              <a:rPr lang="en-GB" altLang="en-US" smtClean="0">
                <a:latin typeface="Arial" panose="020B0604020202020204" pitchFamily="34" charset="0"/>
                <a:ea typeface="ＭＳ Ｐゴシック" panose="020B0600070205080204" pitchFamily="34" charset="-128"/>
              </a:rPr>
              <a:t>Asymmetric - Not occurring equally on both sides of the body.</a:t>
            </a:r>
          </a:p>
          <a:p>
            <a:r>
              <a:rPr lang="en-GB" altLang="en-US" smtClean="0">
                <a:latin typeface="Arial" panose="020B0604020202020204" pitchFamily="34" charset="0"/>
                <a:ea typeface="ＭＳ Ｐゴシック" panose="020B0600070205080204" pitchFamily="34" charset="-128"/>
              </a:rPr>
              <a:t>Lobe – large portion of</a:t>
            </a:r>
          </a:p>
          <a:p>
            <a:r>
              <a:rPr lang="en-GB" altLang="en-US" smtClean="0">
                <a:latin typeface="Arial" panose="020B0604020202020204" pitchFamily="34" charset="0"/>
                <a:ea typeface="ＭＳ Ｐゴシック" panose="020B0600070205080204" pitchFamily="34" charset="-128"/>
              </a:rPr>
              <a:t>frontal lobe  the rostral (anterior) portion of the cerebral hemisphere</a:t>
            </a:r>
          </a:p>
          <a:p>
            <a:endParaRPr lang="en-GB" altLang="en-US" smtClean="0">
              <a:latin typeface="Arial" panose="020B0604020202020204" pitchFamily="34" charset="0"/>
              <a:ea typeface="ＭＳ Ｐゴシック" panose="020B0600070205080204" pitchFamily="34"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B5B78FB-31B0-4897-8EA2-5274458A4C89}" type="slidenum">
              <a:rPr lang="en-US" altLang="en-US" sz="1200" smtClean="0"/>
              <a:pPr/>
              <a:t>10</a:t>
            </a:fld>
            <a:endParaRPr lang="en-US" altLang="en-US" sz="1200" smtClean="0"/>
          </a:p>
        </p:txBody>
      </p:sp>
    </p:spTree>
    <p:extLst>
      <p:ext uri="{BB962C8B-B14F-4D97-AF65-F5344CB8AC3E}">
        <p14:creationId xmlns:p14="http://schemas.microsoft.com/office/powerpoint/2010/main" val="3663561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ea typeface="ＭＳ Ｐゴシック" panose="020B0600070205080204" pitchFamily="34" charset="-128"/>
              </a:rPr>
              <a:t>Category two:</a:t>
            </a:r>
          </a:p>
          <a:p>
            <a:r>
              <a:rPr lang="en-GB" altLang="en-US" b="1" smtClean="0">
                <a:latin typeface="Arial" panose="020B0604020202020204" pitchFamily="34" charset="0"/>
                <a:ea typeface="ＭＳ Ｐゴシック" panose="020B0600070205080204" pitchFamily="34" charset="-128"/>
              </a:rPr>
              <a:t>Slide 10: (Slide 1 of 3 in series):</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3E18E1-0DF5-4DA2-8940-BB8F2E5BA570}" type="slidenum">
              <a:rPr lang="en-US" altLang="en-US" sz="1200" smtClean="0"/>
              <a:pPr/>
              <a:t>11</a:t>
            </a:fld>
            <a:endParaRPr lang="en-US" altLang="en-US" sz="1200" smtClean="0"/>
          </a:p>
        </p:txBody>
      </p:sp>
    </p:spTree>
    <p:extLst>
      <p:ext uri="{BB962C8B-B14F-4D97-AF65-F5344CB8AC3E}">
        <p14:creationId xmlns:p14="http://schemas.microsoft.com/office/powerpoint/2010/main" val="1837127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07BC72-D553-4B09-9FA2-A1F39EF627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590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139E62-4D37-4052-8820-663D3EF32E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800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CCC6C3-B32A-44F1-BDFC-8369E8F846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879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07BC72-D553-4B09-9FA2-A1F39EF627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0476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PSPA bas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59300"/>
            <a:ext cx="51054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a:solidFill>
                  <a:srgbClr val="19807E"/>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rgbClr val="008A89"/>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9F8AC84-513F-4F18-8879-CD824C7E0B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560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895ED7-B406-4C36-B430-9DE9AF4BF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2286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PSPA bas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59300"/>
            <a:ext cx="51054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14348" y="357166"/>
            <a:ext cx="7772400" cy="1143000"/>
          </a:xfrm>
        </p:spPr>
        <p:txBody>
          <a:bodyPr/>
          <a:lstStyle>
            <a:lvl1pPr>
              <a:defRPr b="1">
                <a:solidFill>
                  <a:srgbClr val="008A89"/>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52476" y="1643050"/>
            <a:ext cx="3810000" cy="4500594"/>
          </a:xfrm>
        </p:spPr>
        <p:txBody>
          <a:bodyPr/>
          <a:lstStyle>
            <a:lvl1pPr>
              <a:buClr>
                <a:srgbClr val="19807E"/>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14876" y="1643050"/>
            <a:ext cx="3810000" cy="4500594"/>
          </a:xfrm>
        </p:spPr>
        <p:txBody>
          <a:bodyPr/>
          <a:lstStyle>
            <a:lvl1pPr>
              <a:buClr>
                <a:srgbClr val="19807E"/>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F2FAF4E7-D014-4FB5-B3DC-5F34FB0611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1446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BF056ED-C2AA-4503-A324-A1FFE8C54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698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C5371C-EC53-4F05-BF5A-C8913844EE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324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A1AF623-2E87-49C4-BF4E-B9754A4D9A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1883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D6301C-EBA7-4842-A079-1DF4D357B0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67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PSPA bas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59300"/>
            <a:ext cx="51054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a:solidFill>
                  <a:srgbClr val="19807E"/>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rgbClr val="008A89"/>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9F8AC84-513F-4F18-8879-CD824C7E0B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9429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594AA-E756-48D9-BC59-FA0462C521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4420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139E62-4D37-4052-8820-663D3EF32E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9512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CCC6C3-B32A-44F1-BDFC-8369E8F846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3183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07BC72-D553-4B09-9FA2-A1F39EF627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2752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PSPA bas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59300"/>
            <a:ext cx="51054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a:solidFill>
                  <a:srgbClr val="19807E"/>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rgbClr val="008A89"/>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9F8AC84-513F-4F18-8879-CD824C7E0B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9067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895ED7-B406-4C36-B430-9DE9AF4BF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0218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PSPA bas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59300"/>
            <a:ext cx="51054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14348" y="357166"/>
            <a:ext cx="7772400" cy="1143000"/>
          </a:xfrm>
        </p:spPr>
        <p:txBody>
          <a:bodyPr/>
          <a:lstStyle>
            <a:lvl1pPr>
              <a:defRPr b="1">
                <a:solidFill>
                  <a:srgbClr val="008A89"/>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52476" y="1643050"/>
            <a:ext cx="3810000" cy="4500594"/>
          </a:xfrm>
        </p:spPr>
        <p:txBody>
          <a:bodyPr/>
          <a:lstStyle>
            <a:lvl1pPr>
              <a:buClr>
                <a:srgbClr val="19807E"/>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14876" y="1643050"/>
            <a:ext cx="3810000" cy="4500594"/>
          </a:xfrm>
        </p:spPr>
        <p:txBody>
          <a:bodyPr/>
          <a:lstStyle>
            <a:lvl1pPr>
              <a:buClr>
                <a:srgbClr val="19807E"/>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F2FAF4E7-D014-4FB5-B3DC-5F34FB0611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0472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BF056ED-C2AA-4503-A324-A1FFE8C54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6329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C5371C-EC53-4F05-BF5A-C8913844EE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3818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A1AF623-2E87-49C4-BF4E-B9754A4D9A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818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895ED7-B406-4C36-B430-9DE9AF4BF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7911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D6301C-EBA7-4842-A079-1DF4D357B0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817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594AA-E756-48D9-BC59-FA0462C521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7335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139E62-4D37-4052-8820-663D3EF32E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4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CCC6C3-B32A-44F1-BDFC-8369E8F846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506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PSPA bas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59300"/>
            <a:ext cx="51054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14348" y="357166"/>
            <a:ext cx="7772400" cy="1143000"/>
          </a:xfrm>
        </p:spPr>
        <p:txBody>
          <a:bodyPr/>
          <a:lstStyle>
            <a:lvl1pPr>
              <a:defRPr b="1">
                <a:solidFill>
                  <a:srgbClr val="008A89"/>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52476" y="1643050"/>
            <a:ext cx="3810000" cy="4500594"/>
          </a:xfrm>
        </p:spPr>
        <p:txBody>
          <a:bodyPr/>
          <a:lstStyle>
            <a:lvl1pPr>
              <a:buClr>
                <a:srgbClr val="19807E"/>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14876" y="1643050"/>
            <a:ext cx="3810000" cy="4500594"/>
          </a:xfrm>
        </p:spPr>
        <p:txBody>
          <a:bodyPr/>
          <a:lstStyle>
            <a:lvl1pPr>
              <a:buClr>
                <a:srgbClr val="19807E"/>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F2FAF4E7-D014-4FB5-B3DC-5F34FB0611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795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BF056ED-C2AA-4503-A324-A1FFE8C54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71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C5371C-EC53-4F05-BF5A-C8913844EE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0372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A1AF623-2E87-49C4-BF4E-B9754A4D9A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854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D6301C-EBA7-4842-A079-1DF4D357B0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029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594AA-E756-48D9-BC59-FA0462C521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6334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84" charset="-128"/>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84" charset="-128"/>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D7E979A-2102-4CE1-B9D0-54ABF6539168}" type="slidenum">
              <a:rPr lang="en-US">
                <a:solidFill>
                  <a:srgbClr val="000000"/>
                </a:solidFill>
                <a:latin typeface="Arial" panose="020B0604020202020204" pitchFamily="34" charset="0"/>
                <a:ea typeface="ＭＳ Ｐゴシック" panose="020B0600070205080204" pitchFamily="34" charset="-128"/>
              </a:rPr>
              <a:pPr eaLnBrk="0" fontAlgn="base" hangingPunct="0">
                <a:spcBef>
                  <a:spcPct val="0"/>
                </a:spcBef>
                <a:spcAft>
                  <a:spcPct val="0"/>
                </a:spcAft>
                <a:defRPr/>
              </a:pPr>
              <a:t>‹#›</a:t>
            </a:fld>
            <a:endParaRPr lang="en-US">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614351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84" charset="0"/>
          <a:ea typeface="ＭＳ Ｐゴシック" pitchFamily="84" charset="-128"/>
        </a:defRPr>
      </a:lvl2pPr>
      <a:lvl3pPr algn="ctr" rtl="0" eaLnBrk="0" fontAlgn="base" hangingPunct="0">
        <a:spcBef>
          <a:spcPct val="0"/>
        </a:spcBef>
        <a:spcAft>
          <a:spcPct val="0"/>
        </a:spcAft>
        <a:defRPr sz="4400">
          <a:solidFill>
            <a:schemeClr val="tx2"/>
          </a:solidFill>
          <a:latin typeface="Calibri" pitchFamily="84" charset="0"/>
          <a:ea typeface="ＭＳ Ｐゴシック" pitchFamily="84" charset="-128"/>
        </a:defRPr>
      </a:lvl3pPr>
      <a:lvl4pPr algn="ctr" rtl="0" eaLnBrk="0" fontAlgn="base" hangingPunct="0">
        <a:spcBef>
          <a:spcPct val="0"/>
        </a:spcBef>
        <a:spcAft>
          <a:spcPct val="0"/>
        </a:spcAft>
        <a:defRPr sz="4400">
          <a:solidFill>
            <a:schemeClr val="tx2"/>
          </a:solidFill>
          <a:latin typeface="Calibri" pitchFamily="84" charset="0"/>
          <a:ea typeface="ＭＳ Ｐゴシック" pitchFamily="84" charset="-128"/>
        </a:defRPr>
      </a:lvl4pPr>
      <a:lvl5pPr algn="ctr" rtl="0" eaLnBrk="0" fontAlgn="base" hangingPunct="0">
        <a:spcBef>
          <a:spcPct val="0"/>
        </a:spcBef>
        <a:spcAft>
          <a:spcPct val="0"/>
        </a:spcAft>
        <a:defRPr sz="4400">
          <a:solidFill>
            <a:schemeClr val="tx2"/>
          </a:solidFill>
          <a:latin typeface="Calibri" pitchFamily="84" charset="0"/>
          <a:ea typeface="ＭＳ Ｐゴシック" pitchFamily="84" charset="-128"/>
        </a:defRPr>
      </a:lvl5pPr>
      <a:lvl6pPr marL="457200" algn="ctr" rtl="0" fontAlgn="base">
        <a:spcBef>
          <a:spcPct val="0"/>
        </a:spcBef>
        <a:spcAft>
          <a:spcPct val="0"/>
        </a:spcAft>
        <a:defRPr sz="4400">
          <a:solidFill>
            <a:schemeClr val="tx2"/>
          </a:solidFill>
          <a:latin typeface="Arial" charset="0"/>
          <a:ea typeface="ＭＳ Ｐゴシック" pitchFamily="84" charset="-128"/>
        </a:defRPr>
      </a:lvl6pPr>
      <a:lvl7pPr marL="914400" algn="ctr" rtl="0" fontAlgn="base">
        <a:spcBef>
          <a:spcPct val="0"/>
        </a:spcBef>
        <a:spcAft>
          <a:spcPct val="0"/>
        </a:spcAft>
        <a:defRPr sz="4400">
          <a:solidFill>
            <a:schemeClr val="tx2"/>
          </a:solidFill>
          <a:latin typeface="Arial" charset="0"/>
          <a:ea typeface="ＭＳ Ｐゴシック" pitchFamily="84" charset="-128"/>
        </a:defRPr>
      </a:lvl7pPr>
      <a:lvl8pPr marL="1371600" algn="ctr" rtl="0" fontAlgn="base">
        <a:spcBef>
          <a:spcPct val="0"/>
        </a:spcBef>
        <a:spcAft>
          <a:spcPct val="0"/>
        </a:spcAft>
        <a:defRPr sz="4400">
          <a:solidFill>
            <a:schemeClr val="tx2"/>
          </a:solidFill>
          <a:latin typeface="Arial" charset="0"/>
          <a:ea typeface="ＭＳ Ｐゴシック" pitchFamily="84" charset="-128"/>
        </a:defRPr>
      </a:lvl8pPr>
      <a:lvl9pPr marL="1828800" algn="ctr" rtl="0" fontAlgn="base">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84" charset="-128"/>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84" charset="-128"/>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D7E979A-2102-4CE1-B9D0-54ABF6539168}" type="slidenum">
              <a:rPr lang="en-US">
                <a:solidFill>
                  <a:srgbClr val="000000"/>
                </a:solidFill>
                <a:latin typeface="Arial" panose="020B0604020202020204" pitchFamily="34" charset="0"/>
                <a:ea typeface="ＭＳ Ｐゴシック" panose="020B0600070205080204" pitchFamily="34" charset="-128"/>
              </a:rPr>
              <a:pPr eaLnBrk="0" fontAlgn="base" hangingPunct="0">
                <a:spcBef>
                  <a:spcPct val="0"/>
                </a:spcBef>
                <a:spcAft>
                  <a:spcPct val="0"/>
                </a:spcAft>
                <a:defRPr/>
              </a:pPr>
              <a:t>‹#›</a:t>
            </a:fld>
            <a:endParaRPr lang="en-US">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070494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84" charset="0"/>
          <a:ea typeface="ＭＳ Ｐゴシック" pitchFamily="84" charset="-128"/>
        </a:defRPr>
      </a:lvl2pPr>
      <a:lvl3pPr algn="ctr" rtl="0" eaLnBrk="0" fontAlgn="base" hangingPunct="0">
        <a:spcBef>
          <a:spcPct val="0"/>
        </a:spcBef>
        <a:spcAft>
          <a:spcPct val="0"/>
        </a:spcAft>
        <a:defRPr sz="4400">
          <a:solidFill>
            <a:schemeClr val="tx2"/>
          </a:solidFill>
          <a:latin typeface="Calibri" pitchFamily="84" charset="0"/>
          <a:ea typeface="ＭＳ Ｐゴシック" pitchFamily="84" charset="-128"/>
        </a:defRPr>
      </a:lvl3pPr>
      <a:lvl4pPr algn="ctr" rtl="0" eaLnBrk="0" fontAlgn="base" hangingPunct="0">
        <a:spcBef>
          <a:spcPct val="0"/>
        </a:spcBef>
        <a:spcAft>
          <a:spcPct val="0"/>
        </a:spcAft>
        <a:defRPr sz="4400">
          <a:solidFill>
            <a:schemeClr val="tx2"/>
          </a:solidFill>
          <a:latin typeface="Calibri" pitchFamily="84" charset="0"/>
          <a:ea typeface="ＭＳ Ｐゴシック" pitchFamily="84" charset="-128"/>
        </a:defRPr>
      </a:lvl4pPr>
      <a:lvl5pPr algn="ctr" rtl="0" eaLnBrk="0" fontAlgn="base" hangingPunct="0">
        <a:spcBef>
          <a:spcPct val="0"/>
        </a:spcBef>
        <a:spcAft>
          <a:spcPct val="0"/>
        </a:spcAft>
        <a:defRPr sz="4400">
          <a:solidFill>
            <a:schemeClr val="tx2"/>
          </a:solidFill>
          <a:latin typeface="Calibri" pitchFamily="84" charset="0"/>
          <a:ea typeface="ＭＳ Ｐゴシック" pitchFamily="84" charset="-128"/>
        </a:defRPr>
      </a:lvl5pPr>
      <a:lvl6pPr marL="457200" algn="ctr" rtl="0" fontAlgn="base">
        <a:spcBef>
          <a:spcPct val="0"/>
        </a:spcBef>
        <a:spcAft>
          <a:spcPct val="0"/>
        </a:spcAft>
        <a:defRPr sz="4400">
          <a:solidFill>
            <a:schemeClr val="tx2"/>
          </a:solidFill>
          <a:latin typeface="Arial" charset="0"/>
          <a:ea typeface="ＭＳ Ｐゴシック" pitchFamily="84" charset="-128"/>
        </a:defRPr>
      </a:lvl6pPr>
      <a:lvl7pPr marL="914400" algn="ctr" rtl="0" fontAlgn="base">
        <a:spcBef>
          <a:spcPct val="0"/>
        </a:spcBef>
        <a:spcAft>
          <a:spcPct val="0"/>
        </a:spcAft>
        <a:defRPr sz="4400">
          <a:solidFill>
            <a:schemeClr val="tx2"/>
          </a:solidFill>
          <a:latin typeface="Arial" charset="0"/>
          <a:ea typeface="ＭＳ Ｐゴシック" pitchFamily="84" charset="-128"/>
        </a:defRPr>
      </a:lvl7pPr>
      <a:lvl8pPr marL="1371600" algn="ctr" rtl="0" fontAlgn="base">
        <a:spcBef>
          <a:spcPct val="0"/>
        </a:spcBef>
        <a:spcAft>
          <a:spcPct val="0"/>
        </a:spcAft>
        <a:defRPr sz="4400">
          <a:solidFill>
            <a:schemeClr val="tx2"/>
          </a:solidFill>
          <a:latin typeface="Arial" charset="0"/>
          <a:ea typeface="ＭＳ Ｐゴシック" pitchFamily="84" charset="-128"/>
        </a:defRPr>
      </a:lvl8pPr>
      <a:lvl9pPr marL="1828800" algn="ctr" rtl="0" fontAlgn="base">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84" charset="-128"/>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84" charset="-128"/>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D7E979A-2102-4CE1-B9D0-54ABF6539168}" type="slidenum">
              <a:rPr lang="en-US">
                <a:solidFill>
                  <a:srgbClr val="000000"/>
                </a:solidFill>
                <a:latin typeface="Arial" panose="020B0604020202020204" pitchFamily="34" charset="0"/>
                <a:ea typeface="ＭＳ Ｐゴシック" panose="020B0600070205080204" pitchFamily="34" charset="-128"/>
              </a:rPr>
              <a:pPr eaLnBrk="0" fontAlgn="base" hangingPunct="0">
                <a:spcBef>
                  <a:spcPct val="0"/>
                </a:spcBef>
                <a:spcAft>
                  <a:spcPct val="0"/>
                </a:spcAft>
                <a:defRPr/>
              </a:pPr>
              <a:t>‹#›</a:t>
            </a:fld>
            <a:endParaRPr lang="en-US">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014857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84" charset="0"/>
          <a:ea typeface="ＭＳ Ｐゴシック" pitchFamily="84" charset="-128"/>
        </a:defRPr>
      </a:lvl2pPr>
      <a:lvl3pPr algn="ctr" rtl="0" eaLnBrk="0" fontAlgn="base" hangingPunct="0">
        <a:spcBef>
          <a:spcPct val="0"/>
        </a:spcBef>
        <a:spcAft>
          <a:spcPct val="0"/>
        </a:spcAft>
        <a:defRPr sz="4400">
          <a:solidFill>
            <a:schemeClr val="tx2"/>
          </a:solidFill>
          <a:latin typeface="Calibri" pitchFamily="84" charset="0"/>
          <a:ea typeface="ＭＳ Ｐゴシック" pitchFamily="84" charset="-128"/>
        </a:defRPr>
      </a:lvl3pPr>
      <a:lvl4pPr algn="ctr" rtl="0" eaLnBrk="0" fontAlgn="base" hangingPunct="0">
        <a:spcBef>
          <a:spcPct val="0"/>
        </a:spcBef>
        <a:spcAft>
          <a:spcPct val="0"/>
        </a:spcAft>
        <a:defRPr sz="4400">
          <a:solidFill>
            <a:schemeClr val="tx2"/>
          </a:solidFill>
          <a:latin typeface="Calibri" pitchFamily="84" charset="0"/>
          <a:ea typeface="ＭＳ Ｐゴシック" pitchFamily="84" charset="-128"/>
        </a:defRPr>
      </a:lvl4pPr>
      <a:lvl5pPr algn="ctr" rtl="0" eaLnBrk="0" fontAlgn="base" hangingPunct="0">
        <a:spcBef>
          <a:spcPct val="0"/>
        </a:spcBef>
        <a:spcAft>
          <a:spcPct val="0"/>
        </a:spcAft>
        <a:defRPr sz="4400">
          <a:solidFill>
            <a:schemeClr val="tx2"/>
          </a:solidFill>
          <a:latin typeface="Calibri" pitchFamily="84" charset="0"/>
          <a:ea typeface="ＭＳ Ｐゴシック" pitchFamily="84" charset="-128"/>
        </a:defRPr>
      </a:lvl5pPr>
      <a:lvl6pPr marL="457200" algn="ctr" rtl="0" fontAlgn="base">
        <a:spcBef>
          <a:spcPct val="0"/>
        </a:spcBef>
        <a:spcAft>
          <a:spcPct val="0"/>
        </a:spcAft>
        <a:defRPr sz="4400">
          <a:solidFill>
            <a:schemeClr val="tx2"/>
          </a:solidFill>
          <a:latin typeface="Arial" charset="0"/>
          <a:ea typeface="ＭＳ Ｐゴシック" pitchFamily="84" charset="-128"/>
        </a:defRPr>
      </a:lvl6pPr>
      <a:lvl7pPr marL="914400" algn="ctr" rtl="0" fontAlgn="base">
        <a:spcBef>
          <a:spcPct val="0"/>
        </a:spcBef>
        <a:spcAft>
          <a:spcPct val="0"/>
        </a:spcAft>
        <a:defRPr sz="4400">
          <a:solidFill>
            <a:schemeClr val="tx2"/>
          </a:solidFill>
          <a:latin typeface="Arial" charset="0"/>
          <a:ea typeface="ＭＳ Ｐゴシック" pitchFamily="84" charset="-128"/>
        </a:defRPr>
      </a:lvl7pPr>
      <a:lvl8pPr marL="1371600" algn="ctr" rtl="0" fontAlgn="base">
        <a:spcBef>
          <a:spcPct val="0"/>
        </a:spcBef>
        <a:spcAft>
          <a:spcPct val="0"/>
        </a:spcAft>
        <a:defRPr sz="4400">
          <a:solidFill>
            <a:schemeClr val="tx2"/>
          </a:solidFill>
          <a:latin typeface="Arial" charset="0"/>
          <a:ea typeface="ＭＳ Ｐゴシック" pitchFamily="84" charset="-128"/>
        </a:defRPr>
      </a:lvl8pPr>
      <a:lvl9pPr marL="1828800" algn="ctr" rtl="0" fontAlgn="base">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VVWGutY0xbw" TargetMode="External"/><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hyperlink" Target="https://www.youtube.com/watch?v=uU2cLUlhN2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pspassociation.org.u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helpline@pspassociation.org.uk"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SP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32004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descr="PSPA b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7750"/>
            <a:ext cx="72390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3"/>
          <p:cNvSpPr txBox="1">
            <a:spLocks noChangeArrowheads="1"/>
          </p:cNvSpPr>
          <p:nvPr/>
        </p:nvSpPr>
        <p:spPr bwMode="auto">
          <a:xfrm>
            <a:off x="4495800" y="60198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fontAlgn="base">
              <a:spcBef>
                <a:spcPct val="0"/>
              </a:spcBef>
              <a:spcAft>
                <a:spcPct val="0"/>
              </a:spcAft>
              <a:buFontTx/>
              <a:buNone/>
            </a:pPr>
            <a:r>
              <a:rPr lang="en-GB" altLang="en-US" sz="2400" b="1">
                <a:solidFill>
                  <a:srgbClr val="008A89"/>
                </a:solidFill>
                <a:ea typeface="ＭＳ Ｐゴシック" panose="020B0600070205080204" pitchFamily="34" charset="-128"/>
              </a:rPr>
              <a:t>Working for a world free of PSP           </a:t>
            </a:r>
          </a:p>
          <a:p>
            <a:pPr algn="r" fontAlgn="base">
              <a:spcBef>
                <a:spcPct val="0"/>
              </a:spcBef>
              <a:spcAft>
                <a:spcPct val="0"/>
              </a:spcAft>
              <a:buFontTx/>
              <a:buNone/>
            </a:pPr>
            <a:r>
              <a:rPr lang="en-GB" altLang="en-US" sz="800">
                <a:solidFill>
                  <a:srgbClr val="008A89"/>
                </a:solidFill>
                <a:ea typeface="ＭＳ Ｐゴシック" panose="020B0600070205080204" pitchFamily="34" charset="-128"/>
              </a:rPr>
              <a:t>Registered charity numbers: England and Wales 1037087 / Scotland SC041199</a:t>
            </a:r>
          </a:p>
        </p:txBody>
      </p:sp>
      <p:sp>
        <p:nvSpPr>
          <p:cNvPr id="6149" name="Rectangle 7"/>
          <p:cNvSpPr>
            <a:spLocks noGrp="1" noChangeArrowheads="1"/>
          </p:cNvSpPr>
          <p:nvPr>
            <p:ph type="ctrTitle"/>
          </p:nvPr>
        </p:nvSpPr>
        <p:spPr>
          <a:xfrm>
            <a:off x="2125663" y="2139950"/>
            <a:ext cx="7010400" cy="1447800"/>
          </a:xfrm>
        </p:spPr>
        <p:txBody>
          <a:bodyPr anchor="b"/>
          <a:lstStyle/>
          <a:p>
            <a:pPr eaLnBrk="1" hangingPunct="1"/>
            <a:r>
              <a:rPr lang="en-US" altLang="en-US" sz="4800" smtClean="0">
                <a:solidFill>
                  <a:srgbClr val="008A89"/>
                </a:solidFill>
                <a:latin typeface="Calibri Bold" panose="020F0702030404030204" pitchFamily="34" charset="0"/>
              </a:rPr>
              <a:t>The PSP Association</a:t>
            </a:r>
          </a:p>
        </p:txBody>
      </p:sp>
      <p:sp>
        <p:nvSpPr>
          <p:cNvPr id="6150" name="Rectangle 8"/>
          <p:cNvSpPr>
            <a:spLocks noGrp="1" noChangeArrowheads="1"/>
          </p:cNvSpPr>
          <p:nvPr>
            <p:ph type="subTitle" idx="1"/>
          </p:nvPr>
        </p:nvSpPr>
        <p:spPr>
          <a:xfrm>
            <a:off x="1066800" y="3429000"/>
            <a:ext cx="7010400" cy="914400"/>
          </a:xfrm>
        </p:spPr>
        <p:txBody>
          <a:bodyPr/>
          <a:lstStyle/>
          <a:p>
            <a:pPr eaLnBrk="1" hangingPunct="1"/>
            <a:endParaRPr lang="en-US" altLang="en-US" sz="2800" dirty="0" smtClean="0"/>
          </a:p>
          <a:p>
            <a:pPr eaLnBrk="1" hangingPunct="1"/>
            <a:endParaRPr lang="en-US" altLang="en-US" sz="2800" dirty="0" smtClean="0"/>
          </a:p>
          <a:p>
            <a:pPr eaLnBrk="1" hangingPunct="1"/>
            <a:r>
              <a:rPr lang="en-US" altLang="en-US" sz="2800" dirty="0" smtClean="0"/>
              <a:t>Presented by</a:t>
            </a:r>
            <a:r>
              <a:rPr lang="en-US" altLang="en-US" sz="2800" dirty="0" smtClean="0"/>
              <a:t>: Kathy Weston</a:t>
            </a:r>
          </a:p>
          <a:p>
            <a:pPr eaLnBrk="1" hangingPunct="1"/>
            <a:r>
              <a:rPr lang="en-US" altLang="en-US" sz="2800" dirty="0" smtClean="0"/>
              <a:t>Specialist Care Advisor</a:t>
            </a:r>
            <a:endParaRPr lang="en-US" altLang="en-US" sz="2800" dirty="0" smtClean="0"/>
          </a:p>
          <a:p>
            <a:pPr eaLnBrk="1" hangingPunct="1"/>
            <a:endParaRPr lang="en-US" altLang="en-US" sz="2800" dirty="0" smtClean="0"/>
          </a:p>
        </p:txBody>
      </p:sp>
    </p:spTree>
    <p:extLst>
      <p:ext uri="{BB962C8B-B14F-4D97-AF65-F5344CB8AC3E}">
        <p14:creationId xmlns:p14="http://schemas.microsoft.com/office/powerpoint/2010/main" val="3399498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750888" y="260350"/>
            <a:ext cx="7772400" cy="1019175"/>
          </a:xfrm>
        </p:spPr>
        <p:txBody>
          <a:bodyPr/>
          <a:lstStyle/>
          <a:p>
            <a:r>
              <a:rPr lang="en-GB" altLang="en-US" smtClean="0"/>
              <a:t>What is CBD?</a:t>
            </a:r>
          </a:p>
        </p:txBody>
      </p:sp>
      <p:sp>
        <p:nvSpPr>
          <p:cNvPr id="15363" name="Content Placeholder 2"/>
          <p:cNvSpPr>
            <a:spLocks noGrp="1"/>
          </p:cNvSpPr>
          <p:nvPr>
            <p:ph idx="1"/>
          </p:nvPr>
        </p:nvSpPr>
        <p:spPr>
          <a:xfrm>
            <a:off x="750888" y="1301750"/>
            <a:ext cx="7772400" cy="4335463"/>
          </a:xfrm>
        </p:spPr>
        <p:txBody>
          <a:bodyPr/>
          <a:lstStyle/>
          <a:p>
            <a:pPr marL="0" indent="0" algn="ctr">
              <a:buFontTx/>
              <a:buNone/>
              <a:defRPr/>
            </a:pPr>
            <a:r>
              <a:rPr lang="en-GB" sz="3000" dirty="0" err="1" smtClean="0"/>
              <a:t>Cortico</a:t>
            </a:r>
            <a:r>
              <a:rPr lang="en-GB" sz="3000" dirty="0" smtClean="0"/>
              <a:t> Basal Degeneration</a:t>
            </a:r>
          </a:p>
          <a:p>
            <a:pPr>
              <a:defRPr/>
            </a:pPr>
            <a:r>
              <a:rPr lang="en-GB" sz="3000" dirty="0" smtClean="0"/>
              <a:t>Numbness, jerking fingers, loss of use of one hand</a:t>
            </a:r>
          </a:p>
          <a:p>
            <a:pPr>
              <a:defRPr/>
            </a:pPr>
            <a:r>
              <a:rPr lang="en-GB" sz="3000" dirty="0" smtClean="0"/>
              <a:t>Asymmetric; progressively affecting arm and leg</a:t>
            </a:r>
          </a:p>
          <a:p>
            <a:pPr>
              <a:defRPr/>
            </a:pPr>
            <a:r>
              <a:rPr lang="en-GB" sz="3000" dirty="0" smtClean="0"/>
              <a:t>Alien limb</a:t>
            </a:r>
          </a:p>
          <a:p>
            <a:pPr>
              <a:defRPr/>
            </a:pPr>
            <a:r>
              <a:rPr lang="en-GB" sz="3000" dirty="0" smtClean="0"/>
              <a:t>Less common disturbance of eye movement</a:t>
            </a:r>
          </a:p>
          <a:p>
            <a:pPr>
              <a:defRPr/>
            </a:pPr>
            <a:r>
              <a:rPr lang="en-GB" sz="3000" dirty="0" smtClean="0"/>
              <a:t>Increased frontal lobe deficit</a:t>
            </a:r>
          </a:p>
        </p:txBody>
      </p:sp>
    </p:spTree>
    <p:extLst>
      <p:ext uri="{BB962C8B-B14F-4D97-AF65-F5344CB8AC3E}">
        <p14:creationId xmlns:p14="http://schemas.microsoft.com/office/powerpoint/2010/main" val="437481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GB" altLang="en-US" smtClean="0"/>
              <a:t>How is PSP diagnosed</a:t>
            </a:r>
          </a:p>
        </p:txBody>
      </p:sp>
      <p:sp>
        <p:nvSpPr>
          <p:cNvPr id="3" name="Content Placeholder 2"/>
          <p:cNvSpPr>
            <a:spLocks noGrp="1"/>
          </p:cNvSpPr>
          <p:nvPr>
            <p:ph idx="1"/>
          </p:nvPr>
        </p:nvSpPr>
        <p:spPr/>
        <p:txBody>
          <a:bodyPr/>
          <a:lstStyle/>
          <a:p>
            <a:pPr>
              <a:spcBef>
                <a:spcPts val="1800"/>
              </a:spcBef>
              <a:defRPr/>
            </a:pPr>
            <a:r>
              <a:rPr lang="en-GB" dirty="0" smtClean="0"/>
              <a:t>Historically the only reliable form of diagnosis was post-mortem</a:t>
            </a:r>
          </a:p>
          <a:p>
            <a:pPr>
              <a:spcBef>
                <a:spcPts val="1800"/>
              </a:spcBef>
              <a:defRPr/>
            </a:pPr>
            <a:r>
              <a:rPr lang="en-GB" dirty="0" smtClean="0"/>
              <a:t>Diagnosis was usually given based on the clinical presentation and often delivered as “probable PSP”</a:t>
            </a:r>
          </a:p>
          <a:p>
            <a:pPr marL="0" indent="0">
              <a:buFontTx/>
              <a:buNone/>
              <a:defRPr/>
            </a:pPr>
            <a:endParaRPr lang="en-GB" b="1" dirty="0" smtClean="0"/>
          </a:p>
        </p:txBody>
      </p:sp>
    </p:spTree>
    <p:extLst>
      <p:ext uri="{BB962C8B-B14F-4D97-AF65-F5344CB8AC3E}">
        <p14:creationId xmlns:p14="http://schemas.microsoft.com/office/powerpoint/2010/main" val="927387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Object 1"/>
          <p:cNvGraphicFramePr>
            <a:graphicFrameLocks noChangeAspect="1"/>
          </p:cNvGraphicFramePr>
          <p:nvPr/>
        </p:nvGraphicFramePr>
        <p:xfrm>
          <a:off x="2339975" y="-68263"/>
          <a:ext cx="4895850" cy="6929438"/>
        </p:xfrm>
        <a:graphic>
          <a:graphicData uri="http://schemas.openxmlformats.org/presentationml/2006/ole">
            <mc:AlternateContent xmlns:mc="http://schemas.openxmlformats.org/markup-compatibility/2006">
              <mc:Choice xmlns:v="urn:schemas-microsoft-com:vml" Requires="v">
                <p:oleObj spid="_x0000_s1027" name="Acrobat Document" r:id="rId3" imgW="5667353" imgH="8019935" progId="AcroExch.Document.DC">
                  <p:embed/>
                </p:oleObj>
              </mc:Choice>
              <mc:Fallback>
                <p:oleObj name="Acrobat Document" r:id="rId3" imgW="5667353" imgH="8019935" progId="AcroExch.Document.D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68263"/>
                        <a:ext cx="489585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67669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itle 1"/>
          <p:cNvSpPr>
            <a:spLocks noGrp="1"/>
          </p:cNvSpPr>
          <p:nvPr>
            <p:ph type="title"/>
          </p:nvPr>
        </p:nvSpPr>
        <p:spPr>
          <a:xfrm>
            <a:off x="696913" y="260350"/>
            <a:ext cx="7772400" cy="1143000"/>
          </a:xfrm>
        </p:spPr>
        <p:txBody>
          <a:bodyPr/>
          <a:lstStyle/>
          <a:p>
            <a:r>
              <a:rPr lang="en-GB" altLang="en-US" smtClean="0"/>
              <a:t>Who is Eligible for NHS Continuing Healthcare?</a:t>
            </a:r>
          </a:p>
        </p:txBody>
      </p:sp>
      <p:sp>
        <p:nvSpPr>
          <p:cNvPr id="268291" name="Content Placeholder 2"/>
          <p:cNvSpPr>
            <a:spLocks noGrp="1"/>
          </p:cNvSpPr>
          <p:nvPr>
            <p:ph idx="1"/>
          </p:nvPr>
        </p:nvSpPr>
        <p:spPr>
          <a:xfrm>
            <a:off x="711200" y="1628775"/>
            <a:ext cx="7772400" cy="4114800"/>
          </a:xfrm>
        </p:spPr>
        <p:txBody>
          <a:bodyPr/>
          <a:lstStyle/>
          <a:p>
            <a:r>
              <a:rPr lang="en-GB" altLang="en-US" smtClean="0"/>
              <a:t>NHS Continuing Healthcare is only available to those who meet specific eligibility criteria and are considered to have a ‘primary health need’. Not everyone with a long term condition will be eligible as assessment is based on the nature, complexity, unpredictability and intensity of identified health care needs. </a:t>
            </a:r>
          </a:p>
          <a:p>
            <a:endParaRPr lang="en-GB" altLang="en-US" smtClean="0"/>
          </a:p>
        </p:txBody>
      </p:sp>
    </p:spTree>
    <p:extLst>
      <p:ext uri="{BB962C8B-B14F-4D97-AF65-F5344CB8AC3E}">
        <p14:creationId xmlns:p14="http://schemas.microsoft.com/office/powerpoint/2010/main" val="246025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p:cNvSpPr>
            <a:spLocks noGrp="1"/>
          </p:cNvSpPr>
          <p:nvPr>
            <p:ph type="title"/>
          </p:nvPr>
        </p:nvSpPr>
        <p:spPr>
          <a:xfrm>
            <a:off x="685800" y="188913"/>
            <a:ext cx="7772400" cy="1143000"/>
          </a:xfrm>
        </p:spPr>
        <p:txBody>
          <a:bodyPr/>
          <a:lstStyle/>
          <a:p>
            <a:r>
              <a:rPr lang="en-GB" altLang="en-US" smtClean="0"/>
              <a:t>Behaviour (CHC)</a:t>
            </a:r>
          </a:p>
        </p:txBody>
      </p:sp>
      <p:sp>
        <p:nvSpPr>
          <p:cNvPr id="278531" name="Content Placeholder 2"/>
          <p:cNvSpPr>
            <a:spLocks noGrp="1"/>
          </p:cNvSpPr>
          <p:nvPr>
            <p:ph idx="1"/>
          </p:nvPr>
        </p:nvSpPr>
        <p:spPr>
          <a:xfrm>
            <a:off x="971550" y="1196975"/>
            <a:ext cx="7772400" cy="4114800"/>
          </a:xfrm>
        </p:spPr>
        <p:txBody>
          <a:bodyPr/>
          <a:lstStyle/>
          <a:p>
            <a:r>
              <a:rPr lang="en-GB" altLang="en-US" smtClean="0"/>
              <a:t>Frequently there is motor recklessness and impulsivity with lack of insight into risks</a:t>
            </a:r>
          </a:p>
          <a:p>
            <a:r>
              <a:rPr lang="en-GB" altLang="en-US" smtClean="0"/>
              <a:t>There may be fixed and rigid thinking making co-operation with aspects of care difficult </a:t>
            </a:r>
          </a:p>
          <a:p>
            <a:r>
              <a:rPr lang="en-GB" altLang="en-US" smtClean="0"/>
              <a:t>Challenging behaviour and/or mood changes may exist (e.g. aggression, frustration, depression) – requiring specialist advice </a:t>
            </a:r>
          </a:p>
        </p:txBody>
      </p:sp>
    </p:spTree>
    <p:extLst>
      <p:ext uri="{BB962C8B-B14F-4D97-AF65-F5344CB8AC3E}">
        <p14:creationId xmlns:p14="http://schemas.microsoft.com/office/powerpoint/2010/main" val="1130041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le 1"/>
          <p:cNvSpPr>
            <a:spLocks noGrp="1"/>
          </p:cNvSpPr>
          <p:nvPr>
            <p:ph type="title"/>
          </p:nvPr>
        </p:nvSpPr>
        <p:spPr>
          <a:xfrm>
            <a:off x="685800" y="115888"/>
            <a:ext cx="7772400" cy="1143000"/>
          </a:xfrm>
        </p:spPr>
        <p:txBody>
          <a:bodyPr/>
          <a:lstStyle/>
          <a:p>
            <a:r>
              <a:rPr lang="en-GB" altLang="en-US" smtClean="0"/>
              <a:t>Cognition (CHC)</a:t>
            </a:r>
          </a:p>
        </p:txBody>
      </p:sp>
      <p:sp>
        <p:nvSpPr>
          <p:cNvPr id="3" name="Content Placeholder 2"/>
          <p:cNvSpPr>
            <a:spLocks noGrp="1"/>
          </p:cNvSpPr>
          <p:nvPr>
            <p:ph idx="1"/>
          </p:nvPr>
        </p:nvSpPr>
        <p:spPr>
          <a:xfrm>
            <a:off x="755650" y="1557338"/>
            <a:ext cx="7772400" cy="4114800"/>
          </a:xfrm>
        </p:spPr>
        <p:txBody>
          <a:bodyPr/>
          <a:lstStyle/>
          <a:p>
            <a:pPr>
              <a:defRPr/>
            </a:pPr>
            <a:r>
              <a:rPr lang="en-GB" dirty="0"/>
              <a:t>Executive functioning skills tend to be affected – slowness of thought, difficulty with recall, disorientation and memory loss. May be unable to follow instructions/respond appropriately</a:t>
            </a:r>
          </a:p>
          <a:p>
            <a:pPr>
              <a:defRPr/>
            </a:pPr>
            <a:r>
              <a:rPr lang="en-GB" dirty="0"/>
              <a:t>Capacity to make decisions is often impaired or lost – a high level of communication skill required of carers</a:t>
            </a:r>
          </a:p>
          <a:p>
            <a:pPr>
              <a:defRPr/>
            </a:pPr>
            <a:endParaRPr lang="en-GB" dirty="0"/>
          </a:p>
          <a:p>
            <a:pPr marL="0" indent="0">
              <a:buFontTx/>
              <a:buNone/>
              <a:defRPr/>
            </a:pPr>
            <a:endParaRPr lang="en-GB" dirty="0"/>
          </a:p>
          <a:p>
            <a:pPr>
              <a:defRPr/>
            </a:pPr>
            <a:endParaRPr lang="en-GB" dirty="0"/>
          </a:p>
        </p:txBody>
      </p:sp>
    </p:spTree>
    <p:extLst>
      <p:ext uri="{BB962C8B-B14F-4D97-AF65-F5344CB8AC3E}">
        <p14:creationId xmlns:p14="http://schemas.microsoft.com/office/powerpoint/2010/main" val="2459737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p:cNvSpPr>
            <a:spLocks noGrp="1"/>
          </p:cNvSpPr>
          <p:nvPr>
            <p:ph type="title"/>
          </p:nvPr>
        </p:nvSpPr>
        <p:spPr>
          <a:xfrm>
            <a:off x="685800" y="188913"/>
            <a:ext cx="7772400" cy="1143000"/>
          </a:xfrm>
        </p:spPr>
        <p:txBody>
          <a:bodyPr/>
          <a:lstStyle/>
          <a:p>
            <a:r>
              <a:rPr lang="en-GB" altLang="en-US" smtClean="0"/>
              <a:t>Psychological/Emotional (CHC)</a:t>
            </a:r>
          </a:p>
        </p:txBody>
      </p:sp>
      <p:sp>
        <p:nvSpPr>
          <p:cNvPr id="282627" name="Content Placeholder 2"/>
          <p:cNvSpPr>
            <a:spLocks noGrp="1"/>
          </p:cNvSpPr>
          <p:nvPr>
            <p:ph idx="1"/>
          </p:nvPr>
        </p:nvSpPr>
        <p:spPr>
          <a:xfrm>
            <a:off x="755650" y="1366838"/>
            <a:ext cx="7772400" cy="4114800"/>
          </a:xfrm>
        </p:spPr>
        <p:txBody>
          <a:bodyPr/>
          <a:lstStyle/>
          <a:p>
            <a:r>
              <a:rPr lang="en-GB" altLang="en-US" smtClean="0"/>
              <a:t>Anxiety, depression and/or agitation may require specialist advice to support and manage</a:t>
            </a:r>
          </a:p>
          <a:p>
            <a:r>
              <a:rPr lang="en-GB" altLang="en-US" smtClean="0"/>
              <a:t>Difficulties in sleeping/staying asleep with very disturbed nights</a:t>
            </a:r>
          </a:p>
          <a:p>
            <a:r>
              <a:rPr lang="en-GB" altLang="en-US" smtClean="0"/>
              <a:t>Constant fatigue</a:t>
            </a:r>
          </a:p>
          <a:p>
            <a:r>
              <a:rPr lang="en-GB" altLang="en-US" smtClean="0"/>
              <a:t>Emotional lability - behaviours may be inappropriate to the situation</a:t>
            </a:r>
          </a:p>
          <a:p>
            <a:endParaRPr lang="en-GB" altLang="en-US" smtClean="0"/>
          </a:p>
          <a:p>
            <a:endParaRPr lang="en-GB" altLang="en-US" smtClean="0"/>
          </a:p>
        </p:txBody>
      </p:sp>
    </p:spTree>
    <p:extLst>
      <p:ext uri="{BB962C8B-B14F-4D97-AF65-F5344CB8AC3E}">
        <p14:creationId xmlns:p14="http://schemas.microsoft.com/office/powerpoint/2010/main" val="2100160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a:xfrm>
            <a:off x="685800" y="115888"/>
            <a:ext cx="7772400" cy="1143000"/>
          </a:xfrm>
        </p:spPr>
        <p:txBody>
          <a:bodyPr/>
          <a:lstStyle/>
          <a:p>
            <a:r>
              <a:rPr lang="en-GB" altLang="en-US" smtClean="0"/>
              <a:t>Communication (CHC)</a:t>
            </a:r>
          </a:p>
        </p:txBody>
      </p:sp>
      <p:sp>
        <p:nvSpPr>
          <p:cNvPr id="284675" name="Content Placeholder 2"/>
          <p:cNvSpPr>
            <a:spLocks noGrp="1"/>
          </p:cNvSpPr>
          <p:nvPr>
            <p:ph idx="1"/>
          </p:nvPr>
        </p:nvSpPr>
        <p:spPr>
          <a:xfrm>
            <a:off x="900113" y="1295400"/>
            <a:ext cx="7772400" cy="4114800"/>
          </a:xfrm>
        </p:spPr>
        <p:txBody>
          <a:bodyPr/>
          <a:lstStyle/>
          <a:p>
            <a:r>
              <a:rPr lang="en-GB" altLang="en-US" smtClean="0"/>
              <a:t>Speech may be very quiet and slurred or ability to speak at all may be lost</a:t>
            </a:r>
          </a:p>
          <a:p>
            <a:r>
              <a:rPr lang="en-GB" altLang="en-US" smtClean="0"/>
              <a:t>Ability to process information may be severely impaired and yes/no responses to questions confused (even when using signs)</a:t>
            </a:r>
          </a:p>
          <a:p>
            <a:r>
              <a:rPr lang="en-GB" altLang="en-US" smtClean="0"/>
              <a:t>Eye movements are often restricted so may be unable to use visual aids</a:t>
            </a:r>
          </a:p>
          <a:p>
            <a:r>
              <a:rPr lang="en-GB" altLang="en-US" smtClean="0"/>
              <a:t>Ongoing SALT assessment/review required </a:t>
            </a:r>
          </a:p>
          <a:p>
            <a:endParaRPr lang="en-GB" altLang="en-US" smtClean="0"/>
          </a:p>
        </p:txBody>
      </p:sp>
    </p:spTree>
    <p:extLst>
      <p:ext uri="{BB962C8B-B14F-4D97-AF65-F5344CB8AC3E}">
        <p14:creationId xmlns:p14="http://schemas.microsoft.com/office/powerpoint/2010/main" val="763084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title"/>
          </p:nvPr>
        </p:nvSpPr>
        <p:spPr>
          <a:xfrm>
            <a:off x="685800" y="188913"/>
            <a:ext cx="7772400" cy="1143000"/>
          </a:xfrm>
        </p:spPr>
        <p:txBody>
          <a:bodyPr/>
          <a:lstStyle/>
          <a:p>
            <a:r>
              <a:rPr lang="en-GB" altLang="en-US" smtClean="0"/>
              <a:t>Mobility (CHC)</a:t>
            </a:r>
          </a:p>
        </p:txBody>
      </p:sp>
      <p:sp>
        <p:nvSpPr>
          <p:cNvPr id="286723" name="Content Placeholder 2"/>
          <p:cNvSpPr>
            <a:spLocks noGrp="1"/>
          </p:cNvSpPr>
          <p:nvPr>
            <p:ph idx="1"/>
          </p:nvPr>
        </p:nvSpPr>
        <p:spPr>
          <a:xfrm>
            <a:off x="685800" y="1331913"/>
            <a:ext cx="7772400" cy="4114800"/>
          </a:xfrm>
        </p:spPr>
        <p:txBody>
          <a:bodyPr/>
          <a:lstStyle/>
          <a:p>
            <a:r>
              <a:rPr lang="en-GB" altLang="en-US" smtClean="0"/>
              <a:t>Motor recklessness and impulsivity often lead to a very high risk of falls (head injuries/fractures) so constant supervision is required and physiotherapy/OT review</a:t>
            </a:r>
          </a:p>
          <a:p>
            <a:r>
              <a:rPr lang="en-GB" altLang="en-US" smtClean="0"/>
              <a:t>Restricted vision often negatively impacts on the situation with failure to see hazards</a:t>
            </a:r>
          </a:p>
          <a:p>
            <a:r>
              <a:rPr lang="en-GB" altLang="en-US" smtClean="0"/>
              <a:t>May be unable to walk, have severe rigidity in muscles and/or be confined to bed</a:t>
            </a:r>
          </a:p>
          <a:p>
            <a:endParaRPr lang="en-GB" altLang="en-US" smtClean="0"/>
          </a:p>
          <a:p>
            <a:endParaRPr lang="en-GB" altLang="en-US" smtClean="0"/>
          </a:p>
        </p:txBody>
      </p:sp>
    </p:spTree>
    <p:extLst>
      <p:ext uri="{BB962C8B-B14F-4D97-AF65-F5344CB8AC3E}">
        <p14:creationId xmlns:p14="http://schemas.microsoft.com/office/powerpoint/2010/main" val="337397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a:xfrm>
            <a:off x="700088" y="260350"/>
            <a:ext cx="7772400" cy="1143000"/>
          </a:xfrm>
        </p:spPr>
        <p:txBody>
          <a:bodyPr/>
          <a:lstStyle/>
          <a:p>
            <a:r>
              <a:rPr lang="en-GB" altLang="en-US" smtClean="0"/>
              <a:t>Nutrition (CHC)</a:t>
            </a:r>
          </a:p>
        </p:txBody>
      </p:sp>
      <p:sp>
        <p:nvSpPr>
          <p:cNvPr id="288771" name="Content Placeholder 2"/>
          <p:cNvSpPr>
            <a:spLocks noGrp="1"/>
          </p:cNvSpPr>
          <p:nvPr>
            <p:ph idx="1"/>
          </p:nvPr>
        </p:nvSpPr>
        <p:spPr>
          <a:xfrm>
            <a:off x="1187450" y="1268413"/>
            <a:ext cx="7772400" cy="4114800"/>
          </a:xfrm>
        </p:spPr>
        <p:txBody>
          <a:bodyPr/>
          <a:lstStyle/>
          <a:p>
            <a:r>
              <a:rPr lang="en-GB" altLang="en-US" smtClean="0"/>
              <a:t>The ability to swallow can be lost leading to high risk of aspiration not just on foods but on saliva even if Nil by mouth</a:t>
            </a:r>
          </a:p>
          <a:p>
            <a:r>
              <a:rPr lang="en-GB" altLang="en-US" smtClean="0"/>
              <a:t>May require assistance with feeding due to physical limitation of movement and high risk of aspirating – PEG may be discussed/fitted</a:t>
            </a:r>
          </a:p>
          <a:p>
            <a:r>
              <a:rPr lang="en-GB" altLang="en-US" smtClean="0"/>
              <a:t>Ongoing assessment/review by the SALT and dietitian is essential</a:t>
            </a:r>
          </a:p>
          <a:p>
            <a:endParaRPr lang="en-GB" altLang="en-US" smtClean="0"/>
          </a:p>
        </p:txBody>
      </p:sp>
    </p:spTree>
    <p:extLst>
      <p:ext uri="{BB962C8B-B14F-4D97-AF65-F5344CB8AC3E}">
        <p14:creationId xmlns:p14="http://schemas.microsoft.com/office/powerpoint/2010/main" val="323656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688" y="639357"/>
            <a:ext cx="8474927" cy="5621656"/>
          </a:xfrm>
          <a:prstGeom prst="rect">
            <a:avLst/>
          </a:prstGeom>
        </p:spPr>
      </p:pic>
    </p:spTree>
    <p:extLst>
      <p:ext uri="{BB962C8B-B14F-4D97-AF65-F5344CB8AC3E}">
        <p14:creationId xmlns:p14="http://schemas.microsoft.com/office/powerpoint/2010/main" val="1986966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le 1"/>
          <p:cNvSpPr>
            <a:spLocks noGrp="1"/>
          </p:cNvSpPr>
          <p:nvPr>
            <p:ph type="title"/>
          </p:nvPr>
        </p:nvSpPr>
        <p:spPr>
          <a:xfrm>
            <a:off x="685800" y="0"/>
            <a:ext cx="7772400" cy="1143000"/>
          </a:xfrm>
        </p:spPr>
        <p:txBody>
          <a:bodyPr/>
          <a:lstStyle/>
          <a:p>
            <a:r>
              <a:rPr lang="en-GB" altLang="en-US" smtClean="0"/>
              <a:t>Continence (CHC)</a:t>
            </a:r>
          </a:p>
        </p:txBody>
      </p:sp>
      <p:sp>
        <p:nvSpPr>
          <p:cNvPr id="290819" name="Content Placeholder 2"/>
          <p:cNvSpPr>
            <a:spLocks noGrp="1"/>
          </p:cNvSpPr>
          <p:nvPr>
            <p:ph idx="1"/>
          </p:nvPr>
        </p:nvSpPr>
        <p:spPr>
          <a:xfrm>
            <a:off x="685800" y="1143000"/>
            <a:ext cx="7772400" cy="4114800"/>
          </a:xfrm>
        </p:spPr>
        <p:txBody>
          <a:bodyPr/>
          <a:lstStyle/>
          <a:p>
            <a:r>
              <a:rPr lang="en-GB" altLang="en-US" smtClean="0"/>
              <a:t>Incontinence may need managing. Support  from a continence adviser may be required – management plan will need to consider  an individuals cognitive abilities when deciding style of management</a:t>
            </a:r>
          </a:p>
          <a:p>
            <a:r>
              <a:rPr lang="en-GB" altLang="en-US" smtClean="0"/>
              <a:t>Constipation management is often an issue</a:t>
            </a:r>
          </a:p>
          <a:p>
            <a:r>
              <a:rPr lang="en-GB" altLang="en-US" smtClean="0"/>
              <a:t>Frequent UTI’s – sometimes without signs of infection</a:t>
            </a:r>
          </a:p>
          <a:p>
            <a:endParaRPr lang="en-GB" altLang="en-US" smtClean="0"/>
          </a:p>
        </p:txBody>
      </p:sp>
    </p:spTree>
    <p:extLst>
      <p:ext uri="{BB962C8B-B14F-4D97-AF65-F5344CB8AC3E}">
        <p14:creationId xmlns:p14="http://schemas.microsoft.com/office/powerpoint/2010/main" val="2703615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a:xfrm>
            <a:off x="685800" y="11113"/>
            <a:ext cx="7772400" cy="1143000"/>
          </a:xfrm>
        </p:spPr>
        <p:txBody>
          <a:bodyPr/>
          <a:lstStyle/>
          <a:p>
            <a:r>
              <a:rPr lang="en-GB" altLang="en-US" smtClean="0"/>
              <a:t>Skin Integrity (CHC)</a:t>
            </a:r>
          </a:p>
        </p:txBody>
      </p:sp>
      <p:sp>
        <p:nvSpPr>
          <p:cNvPr id="292867" name="Content Placeholder 2"/>
          <p:cNvSpPr>
            <a:spLocks noGrp="1"/>
          </p:cNvSpPr>
          <p:nvPr>
            <p:ph idx="1"/>
          </p:nvPr>
        </p:nvSpPr>
        <p:spPr>
          <a:xfrm>
            <a:off x="971550" y="1154113"/>
            <a:ext cx="7772400" cy="4114800"/>
          </a:xfrm>
        </p:spPr>
        <p:txBody>
          <a:bodyPr/>
          <a:lstStyle/>
          <a:p>
            <a:r>
              <a:rPr lang="en-GB" altLang="en-US" smtClean="0"/>
              <a:t>Skin requires regular checking through the day, especially if unable to move limbs independently or walk</a:t>
            </a:r>
          </a:p>
          <a:p>
            <a:r>
              <a:rPr lang="en-GB" altLang="en-US" smtClean="0"/>
              <a:t>Individual may not use pressure relieving products despite encouragement to do so</a:t>
            </a:r>
          </a:p>
          <a:p>
            <a:r>
              <a:rPr lang="en-GB" altLang="en-US" smtClean="0"/>
              <a:t>Repetitive actions can lead to skin breakdown</a:t>
            </a:r>
          </a:p>
          <a:p>
            <a:r>
              <a:rPr lang="en-GB" altLang="en-US" smtClean="0"/>
              <a:t>Hand contractures leading to difficulty maintaining hygiene</a:t>
            </a:r>
          </a:p>
          <a:p>
            <a:endParaRPr lang="en-GB" altLang="en-US" smtClean="0"/>
          </a:p>
        </p:txBody>
      </p:sp>
    </p:spTree>
    <p:extLst>
      <p:ext uri="{BB962C8B-B14F-4D97-AF65-F5344CB8AC3E}">
        <p14:creationId xmlns:p14="http://schemas.microsoft.com/office/powerpoint/2010/main" val="366579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tle 1"/>
          <p:cNvSpPr>
            <a:spLocks noGrp="1"/>
          </p:cNvSpPr>
          <p:nvPr>
            <p:ph type="title"/>
          </p:nvPr>
        </p:nvSpPr>
        <p:spPr/>
        <p:txBody>
          <a:bodyPr/>
          <a:lstStyle/>
          <a:p>
            <a:r>
              <a:rPr lang="en-GB" altLang="en-US" smtClean="0"/>
              <a:t>Breathing (CHC)</a:t>
            </a:r>
          </a:p>
        </p:txBody>
      </p:sp>
      <p:sp>
        <p:nvSpPr>
          <p:cNvPr id="294915" name="Content Placeholder 2"/>
          <p:cNvSpPr>
            <a:spLocks noGrp="1"/>
          </p:cNvSpPr>
          <p:nvPr>
            <p:ph idx="1"/>
          </p:nvPr>
        </p:nvSpPr>
        <p:spPr/>
        <p:txBody>
          <a:bodyPr/>
          <a:lstStyle/>
          <a:p>
            <a:r>
              <a:rPr lang="en-GB" altLang="en-US" smtClean="0"/>
              <a:t>There can be a high risk of chest infections due to aspirating on food/drinks/saliva</a:t>
            </a:r>
          </a:p>
          <a:p>
            <a:r>
              <a:rPr lang="en-GB" altLang="en-US" smtClean="0"/>
              <a:t>Referral to a respiratory specialist may be required</a:t>
            </a:r>
          </a:p>
          <a:p>
            <a:r>
              <a:rPr lang="en-GB" altLang="en-US" smtClean="0"/>
              <a:t>Input from a physiotherapist to advise on chest physiotherapy may be required</a:t>
            </a:r>
          </a:p>
          <a:p>
            <a:endParaRPr lang="en-GB" altLang="en-US" smtClean="0"/>
          </a:p>
        </p:txBody>
      </p:sp>
    </p:spTree>
    <p:extLst>
      <p:ext uri="{BB962C8B-B14F-4D97-AF65-F5344CB8AC3E}">
        <p14:creationId xmlns:p14="http://schemas.microsoft.com/office/powerpoint/2010/main" val="1383083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1"/>
          <p:cNvSpPr>
            <a:spLocks noGrp="1"/>
          </p:cNvSpPr>
          <p:nvPr>
            <p:ph type="title"/>
          </p:nvPr>
        </p:nvSpPr>
        <p:spPr/>
        <p:txBody>
          <a:bodyPr/>
          <a:lstStyle/>
          <a:p>
            <a:r>
              <a:rPr lang="en-GB" altLang="en-US" smtClean="0"/>
              <a:t>Medication (CHC)</a:t>
            </a:r>
          </a:p>
        </p:txBody>
      </p:sp>
      <p:sp>
        <p:nvSpPr>
          <p:cNvPr id="296963" name="Content Placeholder 2"/>
          <p:cNvSpPr>
            <a:spLocks noGrp="1"/>
          </p:cNvSpPr>
          <p:nvPr>
            <p:ph idx="1"/>
          </p:nvPr>
        </p:nvSpPr>
        <p:spPr/>
        <p:txBody>
          <a:bodyPr/>
          <a:lstStyle/>
          <a:p>
            <a:r>
              <a:rPr lang="en-GB" altLang="en-US" smtClean="0"/>
              <a:t>Medication may need to be managed by skilled carers who can administer the prescribed daily medications and who can ascertain requirement to use other medications (eg for anxiety, agitation, pain etc)</a:t>
            </a:r>
          </a:p>
          <a:p>
            <a:endParaRPr lang="en-GB" altLang="en-US" smtClean="0"/>
          </a:p>
        </p:txBody>
      </p:sp>
    </p:spTree>
    <p:extLst>
      <p:ext uri="{BB962C8B-B14F-4D97-AF65-F5344CB8AC3E}">
        <p14:creationId xmlns:p14="http://schemas.microsoft.com/office/powerpoint/2010/main" val="3687360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itle 1"/>
          <p:cNvSpPr>
            <a:spLocks noGrp="1"/>
          </p:cNvSpPr>
          <p:nvPr>
            <p:ph type="title"/>
          </p:nvPr>
        </p:nvSpPr>
        <p:spPr/>
        <p:txBody>
          <a:bodyPr/>
          <a:lstStyle/>
          <a:p>
            <a:r>
              <a:rPr lang="en-GB" altLang="en-US" smtClean="0"/>
              <a:t>Altered states of consciousness (CHC)</a:t>
            </a:r>
          </a:p>
        </p:txBody>
      </p:sp>
      <p:sp>
        <p:nvSpPr>
          <p:cNvPr id="299011" name="Content Placeholder 2"/>
          <p:cNvSpPr>
            <a:spLocks noGrp="1"/>
          </p:cNvSpPr>
          <p:nvPr>
            <p:ph idx="1"/>
          </p:nvPr>
        </p:nvSpPr>
        <p:spPr>
          <a:xfrm>
            <a:off x="703263" y="2276475"/>
            <a:ext cx="7772400" cy="4114800"/>
          </a:xfrm>
        </p:spPr>
        <p:txBody>
          <a:bodyPr/>
          <a:lstStyle/>
          <a:p>
            <a:r>
              <a:rPr lang="en-GB" altLang="en-US" smtClean="0"/>
              <a:t>Dependent upon stage of the condition</a:t>
            </a:r>
          </a:p>
          <a:p>
            <a:r>
              <a:rPr lang="en-GB" altLang="en-US" smtClean="0"/>
              <a:t>Significantly reduced blink rate and involuntary eye closure can make it appear that someone is asleep when they are not</a:t>
            </a:r>
          </a:p>
          <a:p>
            <a:endParaRPr lang="en-GB" altLang="en-US" smtClean="0"/>
          </a:p>
        </p:txBody>
      </p:sp>
    </p:spTree>
    <p:extLst>
      <p:ext uri="{BB962C8B-B14F-4D97-AF65-F5344CB8AC3E}">
        <p14:creationId xmlns:p14="http://schemas.microsoft.com/office/powerpoint/2010/main" val="4162072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itle 1"/>
          <p:cNvSpPr>
            <a:spLocks noGrp="1"/>
          </p:cNvSpPr>
          <p:nvPr>
            <p:ph type="title"/>
          </p:nvPr>
        </p:nvSpPr>
        <p:spPr/>
        <p:txBody>
          <a:bodyPr/>
          <a:lstStyle/>
          <a:p>
            <a:r>
              <a:rPr lang="en-GB" altLang="en-US" smtClean="0"/>
              <a:t>Other Significant Care Needs (CHC)</a:t>
            </a:r>
          </a:p>
        </p:txBody>
      </p:sp>
      <p:sp>
        <p:nvSpPr>
          <p:cNvPr id="301059" name="Content Placeholder 2"/>
          <p:cNvSpPr>
            <a:spLocks noGrp="1"/>
          </p:cNvSpPr>
          <p:nvPr>
            <p:ph idx="1"/>
          </p:nvPr>
        </p:nvSpPr>
        <p:spPr/>
        <p:txBody>
          <a:bodyPr/>
          <a:lstStyle/>
          <a:p>
            <a:r>
              <a:rPr lang="en-GB" altLang="en-US" smtClean="0"/>
              <a:t>May include management of fatigue, pain and co-existing conditions</a:t>
            </a:r>
          </a:p>
          <a:p>
            <a:r>
              <a:rPr lang="en-GB" altLang="en-US" smtClean="0"/>
              <a:t>Cognitive issues can affect any of the 12 domains, making care more complex</a:t>
            </a:r>
          </a:p>
          <a:p>
            <a:endParaRPr lang="en-GB" altLang="en-US" smtClean="0"/>
          </a:p>
        </p:txBody>
      </p:sp>
    </p:spTree>
    <p:extLst>
      <p:ext uri="{BB962C8B-B14F-4D97-AF65-F5344CB8AC3E}">
        <p14:creationId xmlns:p14="http://schemas.microsoft.com/office/powerpoint/2010/main" val="2335695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le 1"/>
          <p:cNvSpPr>
            <a:spLocks noGrp="1"/>
          </p:cNvSpPr>
          <p:nvPr>
            <p:ph type="title"/>
          </p:nvPr>
        </p:nvSpPr>
        <p:spPr>
          <a:xfrm>
            <a:off x="685800" y="115888"/>
            <a:ext cx="7772400" cy="1143000"/>
          </a:xfrm>
        </p:spPr>
        <p:txBody>
          <a:bodyPr/>
          <a:lstStyle/>
          <a:p>
            <a:r>
              <a:rPr lang="en-GB" altLang="en-US" smtClean="0"/>
              <a:t>Overall Considerations (CHC)</a:t>
            </a:r>
          </a:p>
        </p:txBody>
      </p:sp>
      <p:sp>
        <p:nvSpPr>
          <p:cNvPr id="3" name="Content Placeholder 2"/>
          <p:cNvSpPr>
            <a:spLocks noGrp="1"/>
          </p:cNvSpPr>
          <p:nvPr>
            <p:ph idx="1"/>
          </p:nvPr>
        </p:nvSpPr>
        <p:spPr>
          <a:xfrm>
            <a:off x="900113" y="1295400"/>
            <a:ext cx="7772400" cy="4114800"/>
          </a:xfrm>
        </p:spPr>
        <p:txBody>
          <a:bodyPr/>
          <a:lstStyle/>
          <a:p>
            <a:pPr marL="0" indent="0">
              <a:buFontTx/>
              <a:buNone/>
              <a:defRPr/>
            </a:pPr>
            <a:r>
              <a:rPr lang="en-GB" dirty="0"/>
              <a:t>PSP is a progressive condition  - the course of the condition can be very unpredictable</a:t>
            </a:r>
          </a:p>
          <a:p>
            <a:pPr marL="0" indent="0">
              <a:buFontTx/>
              <a:buNone/>
              <a:defRPr/>
            </a:pPr>
            <a:r>
              <a:rPr lang="en-GB" dirty="0"/>
              <a:t>Constant supervision and/or support may be required 24 hours a day</a:t>
            </a:r>
          </a:p>
          <a:p>
            <a:pPr marL="0" indent="0">
              <a:buFontTx/>
              <a:buNone/>
              <a:defRPr/>
            </a:pPr>
            <a:r>
              <a:rPr lang="en-GB" dirty="0"/>
              <a:t>A high level of MDT input and co-ordination from a keyworker is required </a:t>
            </a:r>
          </a:p>
          <a:p>
            <a:pPr marL="0" indent="0">
              <a:buFontTx/>
              <a:buNone/>
              <a:defRPr/>
            </a:pPr>
            <a:r>
              <a:rPr lang="en-GB" dirty="0"/>
              <a:t>Palliative care services usually have a key role from an early stage</a:t>
            </a:r>
          </a:p>
          <a:p>
            <a:pPr>
              <a:defRPr/>
            </a:pPr>
            <a:endParaRPr lang="en-GB" dirty="0"/>
          </a:p>
        </p:txBody>
      </p:sp>
    </p:spTree>
    <p:extLst>
      <p:ext uri="{BB962C8B-B14F-4D97-AF65-F5344CB8AC3E}">
        <p14:creationId xmlns:p14="http://schemas.microsoft.com/office/powerpoint/2010/main" val="3375287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itle 1"/>
          <p:cNvSpPr>
            <a:spLocks noGrp="1"/>
          </p:cNvSpPr>
          <p:nvPr>
            <p:ph type="title"/>
          </p:nvPr>
        </p:nvSpPr>
        <p:spPr>
          <a:xfrm>
            <a:off x="107950" y="333375"/>
            <a:ext cx="8928100" cy="719138"/>
          </a:xfrm>
        </p:spPr>
        <p:txBody>
          <a:bodyPr/>
          <a:lstStyle/>
          <a:p>
            <a:r>
              <a:rPr lang="en-GB" altLang="en-US" smtClean="0"/>
              <a:t>What Does Quality Care Look Like?</a:t>
            </a:r>
          </a:p>
        </p:txBody>
      </p:sp>
      <p:sp>
        <p:nvSpPr>
          <p:cNvPr id="305155" name="Content Placeholder 2"/>
          <p:cNvSpPr>
            <a:spLocks noGrp="1"/>
          </p:cNvSpPr>
          <p:nvPr>
            <p:ph idx="1"/>
          </p:nvPr>
        </p:nvSpPr>
        <p:spPr>
          <a:xfrm>
            <a:off x="827088" y="1196975"/>
            <a:ext cx="7772400" cy="4968875"/>
          </a:xfrm>
        </p:spPr>
        <p:txBody>
          <a:bodyPr/>
          <a:lstStyle/>
          <a:p>
            <a:r>
              <a:rPr lang="en-GB" altLang="en-US" sz="2800" smtClean="0"/>
              <a:t>Holistic approach</a:t>
            </a:r>
          </a:p>
          <a:p>
            <a:r>
              <a:rPr lang="en-GB" altLang="en-US" sz="2800" smtClean="0"/>
              <a:t>Right care and support in the right place at the right time</a:t>
            </a:r>
          </a:p>
          <a:p>
            <a:r>
              <a:rPr lang="en-GB" altLang="en-US" sz="2800" smtClean="0"/>
              <a:t>Being understood and supported by people who know about the conditions, so that appropriate and timely referrals can be made when needs change</a:t>
            </a:r>
          </a:p>
          <a:p>
            <a:r>
              <a:rPr lang="en-GB" altLang="en-US" sz="2800" smtClean="0"/>
              <a:t>Access to timely, accurate and relevant information to enable independence and make informed choices</a:t>
            </a:r>
          </a:p>
          <a:p>
            <a:endParaRPr lang="en-GB" altLang="en-US" smtClean="0"/>
          </a:p>
        </p:txBody>
      </p:sp>
    </p:spTree>
    <p:extLst>
      <p:ext uri="{BB962C8B-B14F-4D97-AF65-F5344CB8AC3E}">
        <p14:creationId xmlns:p14="http://schemas.microsoft.com/office/powerpoint/2010/main" val="3118582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4"/>
          <p:cNvSpPr>
            <a:spLocks noGrp="1"/>
          </p:cNvSpPr>
          <p:nvPr>
            <p:ph type="title"/>
          </p:nvPr>
        </p:nvSpPr>
        <p:spPr>
          <a:xfrm>
            <a:off x="652463" y="30163"/>
            <a:ext cx="7772400" cy="1143000"/>
          </a:xfrm>
        </p:spPr>
        <p:txBody>
          <a:bodyPr/>
          <a:lstStyle/>
          <a:p>
            <a:r>
              <a:rPr lang="en-GB" altLang="en-US" smtClean="0"/>
              <a:t>Palliative Care</a:t>
            </a:r>
          </a:p>
        </p:txBody>
      </p:sp>
      <p:sp>
        <p:nvSpPr>
          <p:cNvPr id="325635" name="Content Placeholder 5"/>
          <p:cNvSpPr>
            <a:spLocks noGrp="1"/>
          </p:cNvSpPr>
          <p:nvPr>
            <p:ph idx="1"/>
          </p:nvPr>
        </p:nvSpPr>
        <p:spPr>
          <a:xfrm>
            <a:off x="900113" y="981075"/>
            <a:ext cx="7545387" cy="4738688"/>
          </a:xfrm>
        </p:spPr>
        <p:txBody>
          <a:bodyPr/>
          <a:lstStyle/>
          <a:p>
            <a:pPr>
              <a:lnSpc>
                <a:spcPct val="80000"/>
              </a:lnSpc>
            </a:pPr>
            <a:r>
              <a:rPr lang="en-GB" altLang="en-US" sz="2400" smtClean="0"/>
              <a:t>Improving with awareness of neurological illness</a:t>
            </a:r>
          </a:p>
          <a:p>
            <a:pPr>
              <a:lnSpc>
                <a:spcPct val="80000"/>
              </a:lnSpc>
            </a:pPr>
            <a:r>
              <a:rPr lang="en-GB" altLang="en-US" sz="2400" smtClean="0"/>
              <a:t>Focus on quality of life</a:t>
            </a:r>
          </a:p>
          <a:p>
            <a:pPr>
              <a:lnSpc>
                <a:spcPct val="80000"/>
              </a:lnSpc>
            </a:pPr>
            <a:r>
              <a:rPr lang="en-GB" altLang="en-US" sz="2400" smtClean="0"/>
              <a:t>Potential for rapid deterioration – proactive monitoring and symptom management</a:t>
            </a:r>
          </a:p>
          <a:p>
            <a:pPr>
              <a:lnSpc>
                <a:spcPct val="80000"/>
              </a:lnSpc>
            </a:pPr>
            <a:r>
              <a:rPr lang="en-GB" altLang="en-US" sz="2400" smtClean="0"/>
              <a:t>Include on GP palliative care registers / Gold Standards Framework (GSF)</a:t>
            </a:r>
          </a:p>
          <a:p>
            <a:pPr>
              <a:lnSpc>
                <a:spcPct val="80000"/>
              </a:lnSpc>
            </a:pPr>
            <a:r>
              <a:rPr lang="en-GB" altLang="en-US" sz="2400" smtClean="0"/>
              <a:t>Referral to specialist palliative care</a:t>
            </a:r>
          </a:p>
          <a:p>
            <a:pPr>
              <a:lnSpc>
                <a:spcPct val="80000"/>
              </a:lnSpc>
            </a:pPr>
            <a:r>
              <a:rPr lang="en-GB" altLang="en-US" sz="2400" smtClean="0"/>
              <a:t>Need for multi-disciplinary / multi agency care</a:t>
            </a:r>
          </a:p>
          <a:p>
            <a:pPr>
              <a:lnSpc>
                <a:spcPct val="80000"/>
              </a:lnSpc>
            </a:pPr>
            <a:r>
              <a:rPr lang="en-GB" altLang="en-US" sz="2400" smtClean="0"/>
              <a:t>Preferred Priorities of Care – Advance care planning</a:t>
            </a:r>
          </a:p>
          <a:p>
            <a:pPr>
              <a:lnSpc>
                <a:spcPct val="80000"/>
              </a:lnSpc>
            </a:pPr>
            <a:r>
              <a:rPr lang="en-GB" altLang="en-US" sz="2400" smtClean="0"/>
              <a:t>Advanced Decisions – Mental Capacity</a:t>
            </a:r>
          </a:p>
          <a:p>
            <a:pPr>
              <a:lnSpc>
                <a:spcPct val="80000"/>
              </a:lnSpc>
            </a:pPr>
            <a:r>
              <a:rPr lang="en-GB" altLang="en-US" sz="2400" smtClean="0"/>
              <a:t>Continuing Care Assessment</a:t>
            </a:r>
          </a:p>
          <a:p>
            <a:pPr>
              <a:lnSpc>
                <a:spcPct val="80000"/>
              </a:lnSpc>
            </a:pPr>
            <a:r>
              <a:rPr lang="en-GB" altLang="en-US" sz="2400" smtClean="0"/>
              <a:t>Hospice, respite care, outreach team</a:t>
            </a:r>
          </a:p>
          <a:p>
            <a:pPr>
              <a:lnSpc>
                <a:spcPct val="80000"/>
              </a:lnSpc>
            </a:pPr>
            <a:r>
              <a:rPr lang="en-GB" altLang="en-US" sz="2400" smtClean="0"/>
              <a:t>Carer support</a:t>
            </a:r>
          </a:p>
          <a:p>
            <a:endParaRPr lang="en-GB" altLang="en-US" sz="2400" smtClean="0"/>
          </a:p>
        </p:txBody>
      </p:sp>
    </p:spTree>
    <p:extLst>
      <p:ext uri="{BB962C8B-B14F-4D97-AF65-F5344CB8AC3E}">
        <p14:creationId xmlns:p14="http://schemas.microsoft.com/office/powerpoint/2010/main" val="2865429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itle 1"/>
          <p:cNvSpPr>
            <a:spLocks noGrp="1"/>
          </p:cNvSpPr>
          <p:nvPr>
            <p:ph type="title"/>
          </p:nvPr>
        </p:nvSpPr>
        <p:spPr/>
        <p:txBody>
          <a:bodyPr/>
          <a:lstStyle/>
          <a:p>
            <a:r>
              <a:rPr lang="en-GB" altLang="en-US" smtClean="0"/>
              <a:t>A Carers View</a:t>
            </a:r>
          </a:p>
        </p:txBody>
      </p:sp>
      <p:sp>
        <p:nvSpPr>
          <p:cNvPr id="3" name="Content Placeholder 2"/>
          <p:cNvSpPr>
            <a:spLocks noGrp="1"/>
          </p:cNvSpPr>
          <p:nvPr>
            <p:ph idx="1"/>
          </p:nvPr>
        </p:nvSpPr>
        <p:spPr/>
        <p:txBody>
          <a:bodyPr/>
          <a:lstStyle/>
          <a:p>
            <a:pPr marL="0" indent="0">
              <a:buFontTx/>
              <a:buNone/>
              <a:defRPr/>
            </a:pPr>
            <a:r>
              <a:rPr lang="en-GB" i="1" dirty="0"/>
              <a:t>“This disease just takes and takes and then </a:t>
            </a:r>
          </a:p>
          <a:p>
            <a:pPr marL="0" indent="0">
              <a:buFontTx/>
              <a:buNone/>
              <a:defRPr/>
            </a:pPr>
            <a:r>
              <a:rPr lang="en-GB" i="1" dirty="0"/>
              <a:t>takes again. Is there nothing that it will leave</a:t>
            </a:r>
          </a:p>
          <a:p>
            <a:pPr marL="0" indent="0">
              <a:buFontTx/>
              <a:buNone/>
              <a:defRPr/>
            </a:pPr>
            <a:r>
              <a:rPr lang="en-GB" i="1" dirty="0"/>
              <a:t> us, so we can have a tiny bit of normality</a:t>
            </a:r>
            <a:r>
              <a:rPr lang="en-GB" i="1" dirty="0" smtClean="0"/>
              <a:t>…”</a:t>
            </a:r>
          </a:p>
          <a:p>
            <a:pPr marL="0" indent="0">
              <a:buFontTx/>
              <a:buNone/>
              <a:defRPr/>
            </a:pPr>
            <a:endParaRPr lang="en-GB" i="1" dirty="0"/>
          </a:p>
          <a:p>
            <a:pPr marL="0" indent="0">
              <a:buFontTx/>
              <a:buNone/>
              <a:defRPr/>
            </a:pPr>
            <a:r>
              <a:rPr lang="en-GB" dirty="0"/>
              <a:t>(Anon – Health Unlocked 2014)</a:t>
            </a:r>
          </a:p>
          <a:p>
            <a:pPr>
              <a:defRPr/>
            </a:pPr>
            <a:endParaRPr lang="en-GB" dirty="0"/>
          </a:p>
        </p:txBody>
      </p:sp>
    </p:spTree>
    <p:extLst>
      <p:ext uri="{BB962C8B-B14F-4D97-AF65-F5344CB8AC3E}">
        <p14:creationId xmlns:p14="http://schemas.microsoft.com/office/powerpoint/2010/main" val="116308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6484" y="37025"/>
            <a:ext cx="4926477" cy="6424735"/>
          </a:xfrm>
          <a:prstGeom prst="rect">
            <a:avLst/>
          </a:prstGeom>
        </p:spPr>
      </p:pic>
    </p:spTree>
    <p:extLst>
      <p:ext uri="{BB962C8B-B14F-4D97-AF65-F5344CB8AC3E}">
        <p14:creationId xmlns:p14="http://schemas.microsoft.com/office/powerpoint/2010/main" val="3725531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Title 1"/>
          <p:cNvSpPr>
            <a:spLocks noGrp="1"/>
          </p:cNvSpPr>
          <p:nvPr>
            <p:ph type="title"/>
          </p:nvPr>
        </p:nvSpPr>
        <p:spPr>
          <a:xfrm>
            <a:off x="701675" y="115888"/>
            <a:ext cx="7772400" cy="1143000"/>
          </a:xfrm>
        </p:spPr>
        <p:txBody>
          <a:bodyPr/>
          <a:lstStyle/>
          <a:p>
            <a:r>
              <a:rPr lang="en-GB" altLang="en-US" smtClean="0"/>
              <a:t>A Carers View</a:t>
            </a:r>
          </a:p>
        </p:txBody>
      </p:sp>
      <p:sp>
        <p:nvSpPr>
          <p:cNvPr id="352259" name="Content Placeholder 2"/>
          <p:cNvSpPr>
            <a:spLocks noGrp="1"/>
          </p:cNvSpPr>
          <p:nvPr>
            <p:ph idx="1"/>
          </p:nvPr>
        </p:nvSpPr>
        <p:spPr>
          <a:xfrm>
            <a:off x="1187450" y="1263650"/>
            <a:ext cx="7772400" cy="4114800"/>
          </a:xfrm>
        </p:spPr>
        <p:txBody>
          <a:bodyPr/>
          <a:lstStyle/>
          <a:p>
            <a:pPr marL="0" indent="0">
              <a:buFontTx/>
              <a:buNone/>
            </a:pPr>
            <a:r>
              <a:rPr lang="en-GB" altLang="en-US" smtClean="0"/>
              <a:t>“</a:t>
            </a:r>
            <a:r>
              <a:rPr lang="en-GB" altLang="en-US" i="1" smtClean="0"/>
              <a:t>Sometimes I wonder what will happen if I just can’t do this anymore. And I know that is not an option. But the thing is I love him and sometimes I see him again, just for a moment, before he turns back into this person he has become – it breaks my heart…I am very, very tired and sad.”</a:t>
            </a:r>
          </a:p>
          <a:p>
            <a:pPr marL="0" indent="0">
              <a:buFontTx/>
              <a:buNone/>
            </a:pPr>
            <a:r>
              <a:rPr lang="en-GB" altLang="en-US" smtClean="0"/>
              <a:t>(Jill - Health Unlocked 4 Dec 2014)</a:t>
            </a:r>
          </a:p>
        </p:txBody>
      </p:sp>
    </p:spTree>
    <p:extLst>
      <p:ext uri="{BB962C8B-B14F-4D97-AF65-F5344CB8AC3E}">
        <p14:creationId xmlns:p14="http://schemas.microsoft.com/office/powerpoint/2010/main" val="1904902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Title 1"/>
          <p:cNvSpPr>
            <a:spLocks noGrp="1"/>
          </p:cNvSpPr>
          <p:nvPr>
            <p:ph type="title"/>
          </p:nvPr>
        </p:nvSpPr>
        <p:spPr/>
        <p:txBody>
          <a:bodyPr/>
          <a:lstStyle/>
          <a:p>
            <a:r>
              <a:rPr lang="en-GB" altLang="en-US" smtClean="0"/>
              <a:t>Further Reading</a:t>
            </a:r>
          </a:p>
        </p:txBody>
      </p:sp>
      <p:sp>
        <p:nvSpPr>
          <p:cNvPr id="440323" name="Content Placeholder 2"/>
          <p:cNvSpPr>
            <a:spLocks noGrp="1"/>
          </p:cNvSpPr>
          <p:nvPr>
            <p:ph idx="1"/>
          </p:nvPr>
        </p:nvSpPr>
        <p:spPr>
          <a:xfrm>
            <a:off x="463550" y="1609725"/>
            <a:ext cx="8434388" cy="4900613"/>
          </a:xfrm>
        </p:spPr>
        <p:txBody>
          <a:bodyPr/>
          <a:lstStyle/>
          <a:p>
            <a:r>
              <a:rPr lang="en-GB" altLang="en-US" sz="2800" dirty="0" smtClean="0">
                <a:hlinkClick r:id="rId3"/>
              </a:rPr>
              <a:t>https://www.youtube.com/watch?v=VVWGutY0xbw</a:t>
            </a:r>
            <a:endParaRPr lang="en-GB" altLang="en-US" sz="2800" dirty="0" smtClean="0"/>
          </a:p>
          <a:p>
            <a:r>
              <a:rPr lang="en-GB" altLang="en-US" sz="2800" dirty="0" smtClean="0">
                <a:hlinkClick r:id="rId4"/>
              </a:rPr>
              <a:t>https://www.youtube.com/watch?v=uU2cLUlhN2s</a:t>
            </a:r>
            <a:endParaRPr lang="en-GB" altLang="en-US" sz="2800" dirty="0" smtClean="0"/>
          </a:p>
          <a:p>
            <a:r>
              <a:rPr lang="en-GB" altLang="en-US" sz="2800" dirty="0" smtClean="0"/>
              <a:t>Dudley Moore: An Intimate Portrait by Rena </a:t>
            </a:r>
            <a:r>
              <a:rPr lang="en-GB" altLang="en-US" sz="2800" dirty="0" err="1" smtClean="0"/>
              <a:t>Fruchter</a:t>
            </a:r>
            <a:endParaRPr lang="en-GB" altLang="en-US" sz="2800" dirty="0" smtClean="0"/>
          </a:p>
          <a:p>
            <a:r>
              <a:rPr lang="en-GB" altLang="en-US" sz="2800" dirty="0" smtClean="0"/>
              <a:t>Last Dance at the Savoy: Life, Love and Caring for Someone with Progressive Supranuclear Palsy by Kathryn Leigh Scott and </a:t>
            </a:r>
            <a:r>
              <a:rPr lang="en-GB" altLang="en-US" sz="2800" dirty="0" err="1" smtClean="0"/>
              <a:t>Dr.</a:t>
            </a:r>
            <a:r>
              <a:rPr lang="en-GB" altLang="en-US" sz="2800" dirty="0" smtClean="0"/>
              <a:t> Yvette </a:t>
            </a:r>
            <a:r>
              <a:rPr lang="en-GB" altLang="en-US" sz="2800" dirty="0" err="1" smtClean="0"/>
              <a:t>Bordelon</a:t>
            </a:r>
            <a:endParaRPr lang="en-GB" altLang="en-US" sz="2800" dirty="0" smtClean="0"/>
          </a:p>
          <a:p>
            <a:r>
              <a:rPr lang="en-GB" altLang="en-US" sz="2800" dirty="0" smtClean="0"/>
              <a:t>You, me and PSP by Steve </a:t>
            </a:r>
            <a:r>
              <a:rPr lang="en-GB" altLang="en-US" sz="2800" dirty="0" err="1" smtClean="0"/>
              <a:t>Dagnell</a:t>
            </a:r>
            <a:r>
              <a:rPr lang="en-GB" altLang="en-US" sz="2800" dirty="0" smtClean="0"/>
              <a:t> – available exclusively from PSPA</a:t>
            </a:r>
            <a:endParaRPr lang="en-GB" altLang="en-US" sz="2800" dirty="0" smtClean="0"/>
          </a:p>
        </p:txBody>
      </p:sp>
    </p:spTree>
    <p:extLst>
      <p:ext uri="{BB962C8B-B14F-4D97-AF65-F5344CB8AC3E}">
        <p14:creationId xmlns:p14="http://schemas.microsoft.com/office/powerpoint/2010/main" val="1324865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smtClean="0"/>
              <a:t>For more information</a:t>
            </a:r>
          </a:p>
        </p:txBody>
      </p:sp>
      <p:sp>
        <p:nvSpPr>
          <p:cNvPr id="43011" name="Content Placeholder 2"/>
          <p:cNvSpPr>
            <a:spLocks noGrp="1"/>
          </p:cNvSpPr>
          <p:nvPr>
            <p:ph idx="1"/>
          </p:nvPr>
        </p:nvSpPr>
        <p:spPr/>
        <p:txBody>
          <a:bodyPr/>
          <a:lstStyle/>
          <a:p>
            <a:pPr>
              <a:lnSpc>
                <a:spcPct val="90000"/>
              </a:lnSpc>
            </a:pPr>
            <a:r>
              <a:rPr lang="en-GB" altLang="en-US" sz="2400" smtClean="0"/>
              <a:t>Please look at our website: </a:t>
            </a:r>
            <a:r>
              <a:rPr lang="en-GB" altLang="en-US" sz="2400" smtClean="0">
                <a:hlinkClick r:id="rId3"/>
              </a:rPr>
              <a:t>www.pspassociation.org.uk</a:t>
            </a:r>
            <a:r>
              <a:rPr lang="en-GB" altLang="en-US" sz="2400" smtClean="0"/>
              <a:t> </a:t>
            </a:r>
          </a:p>
          <a:p>
            <a:pPr>
              <a:lnSpc>
                <a:spcPct val="90000"/>
              </a:lnSpc>
              <a:buFont typeface="Wingdings" panose="05000000000000000000" pitchFamily="2" charset="2"/>
              <a:buNone/>
            </a:pPr>
            <a:endParaRPr lang="en-GB" altLang="en-US" sz="1000" smtClean="0"/>
          </a:p>
          <a:p>
            <a:pPr>
              <a:lnSpc>
                <a:spcPct val="90000"/>
              </a:lnSpc>
            </a:pPr>
            <a:r>
              <a:rPr lang="en-GB" altLang="en-US" sz="2400" smtClean="0"/>
              <a:t>or Telephone:	0300 0110 122</a:t>
            </a:r>
          </a:p>
          <a:p>
            <a:pPr>
              <a:lnSpc>
                <a:spcPct val="90000"/>
              </a:lnSpc>
              <a:buFont typeface="Wingdings" panose="05000000000000000000" pitchFamily="2" charset="2"/>
              <a:buNone/>
            </a:pPr>
            <a:endParaRPr lang="en-GB" altLang="en-US" sz="1200" smtClean="0"/>
          </a:p>
          <a:p>
            <a:pPr>
              <a:lnSpc>
                <a:spcPct val="90000"/>
              </a:lnSpc>
            </a:pPr>
            <a:r>
              <a:rPr lang="en-GB" altLang="en-US" sz="2400" smtClean="0"/>
              <a:t>or Email:		</a:t>
            </a:r>
            <a:r>
              <a:rPr lang="en-GB" altLang="en-US" sz="2400" smtClean="0">
                <a:solidFill>
                  <a:srgbClr val="244724"/>
                </a:solidFill>
                <a:hlinkClick r:id="rId4"/>
              </a:rPr>
              <a:t>helpline@pspassociation.org.uk</a:t>
            </a:r>
            <a:r>
              <a:rPr lang="en-GB" altLang="en-US" sz="2400" smtClean="0">
                <a:solidFill>
                  <a:srgbClr val="244724"/>
                </a:solidFill>
              </a:rPr>
              <a:t> </a:t>
            </a:r>
          </a:p>
          <a:p>
            <a:pPr>
              <a:lnSpc>
                <a:spcPct val="90000"/>
              </a:lnSpc>
              <a:buFont typeface="Wingdings" panose="05000000000000000000" pitchFamily="2" charset="2"/>
              <a:buNone/>
            </a:pPr>
            <a:endParaRPr lang="en-GB" altLang="en-US" sz="1000" smtClean="0">
              <a:solidFill>
                <a:srgbClr val="244724"/>
              </a:solidFill>
            </a:endParaRPr>
          </a:p>
          <a:p>
            <a:pPr>
              <a:lnSpc>
                <a:spcPct val="90000"/>
              </a:lnSpc>
            </a:pPr>
            <a:r>
              <a:rPr lang="en-GB" altLang="en-US" sz="2400" smtClean="0"/>
              <a:t>or Write to us at:	The PSP Association</a:t>
            </a:r>
          </a:p>
          <a:p>
            <a:pPr lvl="4">
              <a:lnSpc>
                <a:spcPct val="90000"/>
              </a:lnSpc>
              <a:buFont typeface="Wingdings" panose="05000000000000000000" pitchFamily="2" charset="2"/>
              <a:buNone/>
            </a:pPr>
            <a:r>
              <a:rPr lang="en-GB" altLang="en-US" sz="2400" smtClean="0"/>
              <a:t>		PSP House</a:t>
            </a:r>
          </a:p>
          <a:p>
            <a:pPr lvl="4">
              <a:lnSpc>
                <a:spcPct val="90000"/>
              </a:lnSpc>
              <a:buFont typeface="Wingdings" panose="05000000000000000000" pitchFamily="2" charset="2"/>
              <a:buNone/>
            </a:pPr>
            <a:r>
              <a:rPr lang="en-GB" altLang="en-US" sz="2400" smtClean="0"/>
              <a:t>		167 Watling Street West</a:t>
            </a:r>
          </a:p>
          <a:p>
            <a:pPr lvl="4">
              <a:lnSpc>
                <a:spcPct val="90000"/>
              </a:lnSpc>
              <a:buFont typeface="Wingdings" panose="05000000000000000000" pitchFamily="2" charset="2"/>
              <a:buNone/>
            </a:pPr>
            <a:r>
              <a:rPr lang="en-GB" altLang="en-US" sz="2400" smtClean="0"/>
              <a:t>		Towcester </a:t>
            </a:r>
          </a:p>
          <a:p>
            <a:pPr lvl="4">
              <a:lnSpc>
                <a:spcPct val="90000"/>
              </a:lnSpc>
              <a:buFont typeface="Wingdings" panose="05000000000000000000" pitchFamily="2" charset="2"/>
              <a:buNone/>
            </a:pPr>
            <a:r>
              <a:rPr lang="en-GB" altLang="en-US" sz="2400" smtClean="0"/>
              <a:t>		Northamptonshire</a:t>
            </a:r>
          </a:p>
          <a:p>
            <a:pPr lvl="4">
              <a:lnSpc>
                <a:spcPct val="90000"/>
              </a:lnSpc>
              <a:buFont typeface="Wingdings" panose="05000000000000000000" pitchFamily="2" charset="2"/>
              <a:buNone/>
            </a:pPr>
            <a:r>
              <a:rPr lang="en-GB" altLang="en-US" sz="2400" smtClean="0"/>
              <a:t>		NN12 6BX</a:t>
            </a:r>
            <a:endParaRPr lang="en-GB" altLang="en-US" smtClean="0"/>
          </a:p>
          <a:p>
            <a:endParaRPr lang="en-GB" altLang="en-US" smtClean="0"/>
          </a:p>
        </p:txBody>
      </p:sp>
    </p:spTree>
    <p:extLst>
      <p:ext uri="{BB962C8B-B14F-4D97-AF65-F5344CB8AC3E}">
        <p14:creationId xmlns:p14="http://schemas.microsoft.com/office/powerpoint/2010/main" val="4211165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685800" y="260350"/>
            <a:ext cx="7772400" cy="1000125"/>
          </a:xfrm>
        </p:spPr>
        <p:txBody>
          <a:bodyPr/>
          <a:lstStyle/>
          <a:p>
            <a:r>
              <a:rPr lang="en-GB" altLang="en-US" sz="4000" smtClean="0"/>
              <a:t>What We Offer:</a:t>
            </a:r>
          </a:p>
        </p:txBody>
      </p:sp>
      <p:sp>
        <p:nvSpPr>
          <p:cNvPr id="10243" name="Content Placeholder 1"/>
          <p:cNvSpPr>
            <a:spLocks noGrp="1"/>
          </p:cNvSpPr>
          <p:nvPr>
            <p:ph idx="1"/>
          </p:nvPr>
        </p:nvSpPr>
        <p:spPr>
          <a:xfrm>
            <a:off x="4286250" y="5715000"/>
            <a:ext cx="4343400" cy="71438"/>
          </a:xfrm>
        </p:spPr>
        <p:txBody>
          <a:bodyPr/>
          <a:lstStyle/>
          <a:p>
            <a:pPr>
              <a:buFontTx/>
              <a:buNone/>
            </a:pPr>
            <a:r>
              <a:rPr lang="en-GB" altLang="en-US" sz="2400" smtClean="0"/>
              <a:t>				</a:t>
            </a:r>
          </a:p>
        </p:txBody>
      </p:sp>
      <p:grpSp>
        <p:nvGrpSpPr>
          <p:cNvPr id="10244" name="Group 4"/>
          <p:cNvGrpSpPr>
            <a:grpSpLocks/>
          </p:cNvGrpSpPr>
          <p:nvPr/>
        </p:nvGrpSpPr>
        <p:grpSpPr bwMode="auto">
          <a:xfrm>
            <a:off x="3071813" y="2428875"/>
            <a:ext cx="2714625" cy="2500313"/>
            <a:chOff x="1482713" y="451150"/>
            <a:chExt cx="1387891" cy="1343916"/>
          </a:xfrm>
        </p:grpSpPr>
        <p:sp>
          <p:nvSpPr>
            <p:cNvPr id="6" name="Oval 5"/>
            <p:cNvSpPr/>
            <p:nvPr/>
          </p:nvSpPr>
          <p:spPr>
            <a:xfrm>
              <a:off x="1482713" y="451150"/>
              <a:ext cx="1387891" cy="1343916"/>
            </a:xfrm>
            <a:prstGeom prst="ellipse">
              <a:avLst/>
            </a:prstGeom>
            <a:blipFill rotWithShape="0">
              <a:blip r:embed="rId3" cstate="print">
                <a:duotone>
                  <a:schemeClr val="bg2">
                    <a:shade val="45000"/>
                    <a:satMod val="135000"/>
                  </a:schemeClr>
                  <a:prstClr val="white"/>
                </a:duotone>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Oval 4"/>
            <p:cNvSpPr/>
            <p:nvPr/>
          </p:nvSpPr>
          <p:spPr>
            <a:xfrm>
              <a:off x="1665330" y="643138"/>
              <a:ext cx="1002366" cy="954820"/>
            </a:xfrm>
            <a:prstGeom prst="rect">
              <a:avLst/>
            </a:prstGeom>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a:lnSpc>
                  <a:spcPct val="90000"/>
                </a:lnSpc>
                <a:spcAft>
                  <a:spcPct val="35000"/>
                </a:spcAft>
                <a:defRPr/>
              </a:pPr>
              <a:r>
                <a:rPr lang="en-GB" sz="1600" b="1" dirty="0">
                  <a:solidFill>
                    <a:schemeClr val="bg1"/>
                  </a:solidFill>
                </a:rPr>
                <a:t>Person with PSP or CBD &amp; their carer</a:t>
              </a:r>
            </a:p>
          </p:txBody>
        </p:sp>
      </p:grpSp>
      <p:graphicFrame>
        <p:nvGraphicFramePr>
          <p:cNvPr id="12" name="Diagram 11"/>
          <p:cNvGraphicFramePr/>
          <p:nvPr/>
        </p:nvGraphicFramePr>
        <p:xfrm>
          <a:off x="1571604" y="1142984"/>
          <a:ext cx="6810380" cy="5143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246"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1400" smtClean="0">
              <a:latin typeface="Arial" panose="020B0604020202020204" pitchFamily="34" charset="0"/>
            </a:endParaRPr>
          </a:p>
        </p:txBody>
      </p:sp>
    </p:spTree>
    <p:extLst>
      <p:ext uri="{BB962C8B-B14F-4D97-AF65-F5344CB8AC3E}">
        <p14:creationId xmlns:p14="http://schemas.microsoft.com/office/powerpoint/2010/main" val="1114803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468313" y="857250"/>
            <a:ext cx="6191250" cy="4881563"/>
          </a:xfrm>
        </p:spPr>
        <p:txBody>
          <a:bodyPr/>
          <a:lstStyle/>
          <a:p>
            <a:r>
              <a:rPr lang="en-US" altLang="en-US" sz="2000" smtClean="0"/>
              <a:t>Six to cover whole of UK</a:t>
            </a:r>
          </a:p>
          <a:p>
            <a:r>
              <a:rPr lang="en-US" altLang="en-US" sz="2000" smtClean="0"/>
              <a:t>Regular proactive contact with all people known to us with PSP/CBD</a:t>
            </a:r>
          </a:p>
          <a:p>
            <a:r>
              <a:rPr lang="en-US" altLang="en-US" sz="2000" smtClean="0"/>
              <a:t>Signposting to relevant statutory and voluntary agencies</a:t>
            </a:r>
          </a:p>
          <a:p>
            <a:r>
              <a:rPr lang="en-US" altLang="en-US" sz="2000" smtClean="0"/>
              <a:t>Recording gaps in service and areas of good practice</a:t>
            </a:r>
          </a:p>
          <a:p>
            <a:r>
              <a:rPr lang="en-US" altLang="en-US" sz="2000" smtClean="0"/>
              <a:t>Dealing with complex cases referred from the Helpline</a:t>
            </a:r>
          </a:p>
          <a:p>
            <a:r>
              <a:rPr lang="en-US" altLang="en-US" sz="2000" smtClean="0"/>
              <a:t>Education</a:t>
            </a:r>
          </a:p>
          <a:p>
            <a:r>
              <a:rPr lang="en-US" altLang="en-US" sz="2000" smtClean="0"/>
              <a:t>Support at some specialist clinics</a:t>
            </a:r>
          </a:p>
          <a:p>
            <a:r>
              <a:rPr lang="en-US" altLang="en-US" sz="2000" smtClean="0"/>
              <a:t>Identifying and developing relationships with key HSCPs</a:t>
            </a:r>
          </a:p>
          <a:p>
            <a:r>
              <a:rPr lang="en-US" altLang="en-US" sz="2000" smtClean="0"/>
              <a:t>Closely working with other staff to develop and promote existing and new initiatives</a:t>
            </a:r>
            <a:endParaRPr lang="en-GB" altLang="en-US" sz="2000" smtClean="0"/>
          </a:p>
        </p:txBody>
      </p:sp>
      <p:sp>
        <p:nvSpPr>
          <p:cNvPr id="14339" name="Title 1"/>
          <p:cNvSpPr>
            <a:spLocks noGrp="1"/>
          </p:cNvSpPr>
          <p:nvPr>
            <p:ph type="title"/>
          </p:nvPr>
        </p:nvSpPr>
        <p:spPr>
          <a:xfrm>
            <a:off x="0" y="0"/>
            <a:ext cx="7451725" cy="857250"/>
          </a:xfrm>
        </p:spPr>
        <p:txBody>
          <a:bodyPr/>
          <a:lstStyle/>
          <a:p>
            <a:r>
              <a:rPr lang="en-GB" altLang="en-US" smtClean="0"/>
              <a:t>Specialist Care Advisers</a:t>
            </a:r>
          </a:p>
        </p:txBody>
      </p:sp>
      <p:pic>
        <p:nvPicPr>
          <p:cNvPr id="3" name="Picture 2"/>
          <p:cNvPicPr>
            <a:picLocks noChangeAspect="1"/>
          </p:cNvPicPr>
          <p:nvPr/>
        </p:nvPicPr>
        <p:blipFill rotWithShape="1">
          <a:blip r:embed="rId3" cstate="print">
            <a:extLst/>
          </a:blip>
          <a:srcRect l="18500" t="6950" r="18500" b="44750"/>
          <a:stretch/>
        </p:blipFill>
        <p:spPr>
          <a:xfrm>
            <a:off x="4783681" y="5184303"/>
            <a:ext cx="1440160" cy="1656184"/>
          </a:xfrm>
          <a:prstGeom prst="ellipse">
            <a:avLst/>
          </a:prstGeom>
          <a:ln>
            <a:noFill/>
          </a:ln>
          <a:effectLst>
            <a:softEdge rad="112500"/>
          </a:effectLst>
        </p:spPr>
      </p:pic>
      <p:pic>
        <p:nvPicPr>
          <p:cNvPr id="5" name="Picture 4"/>
          <p:cNvPicPr>
            <a:picLocks noChangeAspect="1"/>
          </p:cNvPicPr>
          <p:nvPr/>
        </p:nvPicPr>
        <p:blipFill rotWithShape="1">
          <a:blip r:embed="rId4" cstate="print">
            <a:extLst/>
          </a:blip>
          <a:srcRect l="16925" t="3801" r="20075" b="50000"/>
          <a:stretch/>
        </p:blipFill>
        <p:spPr>
          <a:xfrm>
            <a:off x="6321524" y="5181568"/>
            <a:ext cx="1440160" cy="1584176"/>
          </a:xfrm>
          <a:prstGeom prst="ellipse">
            <a:avLst/>
          </a:prstGeom>
          <a:ln>
            <a:noFill/>
          </a:ln>
          <a:effectLst>
            <a:softEdge rad="112500"/>
          </a:effectLst>
        </p:spPr>
      </p:pic>
      <p:pic>
        <p:nvPicPr>
          <p:cNvPr id="6" name="Picture 5"/>
          <p:cNvPicPr>
            <a:picLocks noChangeAspect="1"/>
          </p:cNvPicPr>
          <p:nvPr/>
        </p:nvPicPr>
        <p:blipFill rotWithShape="1">
          <a:blip r:embed="rId5" cstate="print">
            <a:extLst/>
          </a:blip>
          <a:srcRect l="15350" t="5901" r="13776" b="44750"/>
          <a:stretch/>
        </p:blipFill>
        <p:spPr>
          <a:xfrm>
            <a:off x="7735454" y="5181568"/>
            <a:ext cx="1378877" cy="1440160"/>
          </a:xfrm>
          <a:prstGeom prst="ellipse">
            <a:avLst/>
          </a:prstGeom>
          <a:ln>
            <a:noFill/>
          </a:ln>
          <a:effectLst>
            <a:softEdge rad="112500"/>
          </a:effectLst>
        </p:spPr>
      </p:pic>
      <p:pic>
        <p:nvPicPr>
          <p:cNvPr id="7" name="Picture 6"/>
          <p:cNvPicPr>
            <a:picLocks noChangeAspect="1"/>
          </p:cNvPicPr>
          <p:nvPr/>
        </p:nvPicPr>
        <p:blipFill rotWithShape="1">
          <a:blip r:embed="rId6" cstate="print">
            <a:extLst/>
          </a:blip>
          <a:srcRect l="21650" t="4850" r="21651" b="51050"/>
          <a:stretch/>
        </p:blipFill>
        <p:spPr>
          <a:xfrm>
            <a:off x="7745155" y="3447622"/>
            <a:ext cx="1357865" cy="1584176"/>
          </a:xfrm>
          <a:prstGeom prst="ellipse">
            <a:avLst/>
          </a:prstGeom>
          <a:ln>
            <a:noFill/>
          </a:ln>
          <a:effectLst>
            <a:softEdge rad="112500"/>
          </a:effectLst>
        </p:spPr>
      </p:pic>
      <p:pic>
        <p:nvPicPr>
          <p:cNvPr id="8" name="Picture 7"/>
          <p:cNvPicPr>
            <a:picLocks noChangeAspect="1"/>
          </p:cNvPicPr>
          <p:nvPr/>
        </p:nvPicPr>
        <p:blipFill rotWithShape="1">
          <a:blip r:embed="rId7" cstate="print">
            <a:extLst/>
          </a:blip>
          <a:srcRect l="16925" t="6951" r="23225" b="50000"/>
          <a:stretch/>
        </p:blipFill>
        <p:spPr>
          <a:xfrm>
            <a:off x="7673147" y="1798171"/>
            <a:ext cx="1368152" cy="1476164"/>
          </a:xfrm>
          <a:prstGeom prst="ellipse">
            <a:avLst/>
          </a:prstGeom>
          <a:ln>
            <a:noFill/>
          </a:ln>
          <a:effectLst>
            <a:softEdge rad="112500"/>
          </a:effectLst>
        </p:spPr>
      </p:pic>
      <p:pic>
        <p:nvPicPr>
          <p:cNvPr id="9" name="Picture 8"/>
          <p:cNvPicPr>
            <a:picLocks noChangeAspect="1"/>
          </p:cNvPicPr>
          <p:nvPr/>
        </p:nvPicPr>
        <p:blipFill rotWithShape="1">
          <a:blip r:embed="rId8" cstate="print">
            <a:extLst/>
          </a:blip>
          <a:srcRect l="13775" t="3801" r="20075" b="46850"/>
          <a:stretch/>
        </p:blipFill>
        <p:spPr>
          <a:xfrm>
            <a:off x="7649399" y="49105"/>
            <a:ext cx="1415647" cy="1584176"/>
          </a:xfrm>
          <a:prstGeom prst="ellipse">
            <a:avLst/>
          </a:prstGeom>
          <a:ln>
            <a:noFill/>
          </a:ln>
          <a:effectLst>
            <a:softEdge rad="112500"/>
          </a:effectLst>
        </p:spPr>
      </p:pic>
    </p:spTree>
    <p:extLst>
      <p:ext uri="{BB962C8B-B14F-4D97-AF65-F5344CB8AC3E}">
        <p14:creationId xmlns:p14="http://schemas.microsoft.com/office/powerpoint/2010/main" val="668725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blip>
          <a:stretch>
            <a:fillRect/>
          </a:stretch>
        </p:blipFill>
        <p:spPr>
          <a:xfrm rot="282449">
            <a:off x="221565" y="769782"/>
            <a:ext cx="1987826" cy="2623930"/>
          </a:xfrm>
          <a:prstGeom prst="rect">
            <a:avLst/>
          </a:prstGeom>
          <a:ln>
            <a:noFill/>
          </a:ln>
          <a:effectLst>
            <a:softEdge rad="112500"/>
          </a:effectLst>
        </p:spPr>
      </p:pic>
      <p:sp>
        <p:nvSpPr>
          <p:cNvPr id="32771" name="Title 1"/>
          <p:cNvSpPr>
            <a:spLocks noGrp="1"/>
          </p:cNvSpPr>
          <p:nvPr>
            <p:ph type="title"/>
          </p:nvPr>
        </p:nvSpPr>
        <p:spPr>
          <a:xfrm>
            <a:off x="714375" y="357188"/>
            <a:ext cx="7772400" cy="857250"/>
          </a:xfrm>
        </p:spPr>
        <p:txBody>
          <a:bodyPr/>
          <a:lstStyle/>
          <a:p>
            <a:r>
              <a:rPr lang="en-GB" altLang="en-US" smtClean="0"/>
              <a:t>Helpline and Information Advisory Service</a:t>
            </a:r>
          </a:p>
        </p:txBody>
      </p:sp>
      <p:sp>
        <p:nvSpPr>
          <p:cNvPr id="32772" name="Oval 2"/>
          <p:cNvSpPr>
            <a:spLocks noChangeArrowheads="1"/>
          </p:cNvSpPr>
          <p:nvPr/>
        </p:nvSpPr>
        <p:spPr bwMode="auto">
          <a:xfrm>
            <a:off x="3419475" y="1557338"/>
            <a:ext cx="2592388" cy="576262"/>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n-US" altLang="en-US" sz="2000">
                <a:latin typeface="Arial" panose="020B0604020202020204" pitchFamily="34" charset="0"/>
              </a:rPr>
              <a:t>Advice</a:t>
            </a:r>
            <a:endParaRPr lang="en-GB" altLang="en-US" sz="2000">
              <a:latin typeface="Arial" panose="020B0604020202020204" pitchFamily="34" charset="0"/>
            </a:endParaRPr>
          </a:p>
        </p:txBody>
      </p:sp>
      <p:sp>
        <p:nvSpPr>
          <p:cNvPr id="32773" name="Oval 5"/>
          <p:cNvSpPr>
            <a:spLocks noChangeArrowheads="1"/>
          </p:cNvSpPr>
          <p:nvPr/>
        </p:nvSpPr>
        <p:spPr bwMode="auto">
          <a:xfrm>
            <a:off x="4500563" y="2179638"/>
            <a:ext cx="2592387" cy="592137"/>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n-US" altLang="en-US" sz="2000">
                <a:latin typeface="Arial" panose="020B0604020202020204" pitchFamily="34" charset="0"/>
              </a:rPr>
              <a:t>Information</a:t>
            </a:r>
            <a:endParaRPr lang="en-GB" altLang="en-US" sz="2400">
              <a:latin typeface="Arial" panose="020B0604020202020204" pitchFamily="34" charset="0"/>
            </a:endParaRPr>
          </a:p>
        </p:txBody>
      </p:sp>
      <p:sp>
        <p:nvSpPr>
          <p:cNvPr id="32774" name="Oval 6"/>
          <p:cNvSpPr>
            <a:spLocks noChangeArrowheads="1"/>
          </p:cNvSpPr>
          <p:nvPr/>
        </p:nvSpPr>
        <p:spPr bwMode="auto">
          <a:xfrm>
            <a:off x="5003800" y="2859088"/>
            <a:ext cx="3240088" cy="1112837"/>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n-US" altLang="en-US" sz="2000">
                <a:latin typeface="Arial" panose="020B0604020202020204" pitchFamily="34" charset="0"/>
              </a:rPr>
              <a:t>Practical and emotional support</a:t>
            </a:r>
            <a:endParaRPr lang="en-GB" altLang="en-US" sz="2000">
              <a:latin typeface="Arial" panose="020B0604020202020204" pitchFamily="34" charset="0"/>
            </a:endParaRPr>
          </a:p>
        </p:txBody>
      </p:sp>
      <p:sp>
        <p:nvSpPr>
          <p:cNvPr id="32775" name="Oval 7"/>
          <p:cNvSpPr>
            <a:spLocks noChangeArrowheads="1"/>
          </p:cNvSpPr>
          <p:nvPr/>
        </p:nvSpPr>
        <p:spPr bwMode="auto">
          <a:xfrm>
            <a:off x="4681538" y="5516563"/>
            <a:ext cx="4298950" cy="955675"/>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n-US" altLang="en-US" sz="2000">
                <a:latin typeface="Arial" panose="020B0604020202020204" pitchFamily="34" charset="0"/>
              </a:rPr>
              <a:t>Educational events / Family and Friends Days</a:t>
            </a:r>
            <a:endParaRPr lang="en-GB" altLang="en-US" sz="2000">
              <a:latin typeface="Arial" panose="020B0604020202020204" pitchFamily="34" charset="0"/>
            </a:endParaRPr>
          </a:p>
        </p:txBody>
      </p:sp>
      <p:sp>
        <p:nvSpPr>
          <p:cNvPr id="32776" name="Oval 8"/>
          <p:cNvSpPr>
            <a:spLocks noChangeArrowheads="1"/>
          </p:cNvSpPr>
          <p:nvPr/>
        </p:nvSpPr>
        <p:spPr bwMode="auto">
          <a:xfrm>
            <a:off x="5838825" y="4092575"/>
            <a:ext cx="3240088" cy="1112838"/>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n-US" altLang="en-US" sz="2000">
                <a:latin typeface="Arial" panose="020B0604020202020204" pitchFamily="34" charset="0"/>
              </a:rPr>
              <a:t>Information sheets and publications</a:t>
            </a:r>
            <a:endParaRPr lang="en-GB" altLang="en-US" sz="2000">
              <a:latin typeface="Arial" panose="020B0604020202020204" pitchFamily="34" charset="0"/>
            </a:endParaRPr>
          </a:p>
        </p:txBody>
      </p:sp>
      <p:sp>
        <p:nvSpPr>
          <p:cNvPr id="5" name="Oval Callout 4"/>
          <p:cNvSpPr/>
          <p:nvPr/>
        </p:nvSpPr>
        <p:spPr bwMode="auto">
          <a:xfrm flipH="1">
            <a:off x="1744663" y="3268663"/>
            <a:ext cx="2989262" cy="2951162"/>
          </a:xfrm>
          <a:prstGeom prst="wedgeEllipseCallout">
            <a:avLst>
              <a:gd name="adj1" fmla="val 49026"/>
              <a:gd name="adj2" fmla="val -45203"/>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a:lstStyle/>
          <a:p>
            <a:pPr>
              <a:defRPr/>
            </a:pPr>
            <a:r>
              <a:rPr lang="en-US" sz="1800" i="1" dirty="0">
                <a:latin typeface="Arial" charset="0"/>
                <a:ea typeface="ＭＳ Ｐゴシック" pitchFamily="84" charset="-128"/>
              </a:rPr>
              <a:t>“I contacted the Helpline today for the first time. It is a marvelous service. They understood my situation and were so helpful.”</a:t>
            </a:r>
          </a:p>
        </p:txBody>
      </p:sp>
    </p:spTree>
    <p:extLst>
      <p:ext uri="{BB962C8B-B14F-4D97-AF65-F5344CB8AC3E}">
        <p14:creationId xmlns:p14="http://schemas.microsoft.com/office/powerpoint/2010/main" val="95003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706438" y="115888"/>
            <a:ext cx="7772400" cy="788987"/>
          </a:xfrm>
        </p:spPr>
        <p:txBody>
          <a:bodyPr/>
          <a:lstStyle/>
          <a:p>
            <a:r>
              <a:rPr lang="en-GB" altLang="en-US" smtClean="0"/>
              <a:t>Symptoms of PSP</a:t>
            </a:r>
          </a:p>
        </p:txBody>
      </p:sp>
      <p:sp>
        <p:nvSpPr>
          <p:cNvPr id="54275" name="Content Placeholder 2"/>
          <p:cNvSpPr>
            <a:spLocks noGrp="1"/>
          </p:cNvSpPr>
          <p:nvPr>
            <p:ph idx="1"/>
          </p:nvPr>
        </p:nvSpPr>
        <p:spPr>
          <a:xfrm>
            <a:off x="2555875" y="1341438"/>
            <a:ext cx="5707063" cy="4827587"/>
          </a:xfrm>
        </p:spPr>
        <p:txBody>
          <a:bodyPr/>
          <a:lstStyle/>
          <a:p>
            <a:r>
              <a:rPr lang="en-GB" altLang="en-US" smtClean="0"/>
              <a:t>Falls - often backwards</a:t>
            </a:r>
          </a:p>
          <a:p>
            <a:r>
              <a:rPr lang="en-GB" altLang="en-US" smtClean="0"/>
              <a:t>Postural Instability</a:t>
            </a:r>
          </a:p>
          <a:p>
            <a:r>
              <a:rPr lang="en-GB" altLang="en-US" smtClean="0"/>
              <a:t>Eye Problems</a:t>
            </a:r>
          </a:p>
          <a:p>
            <a:r>
              <a:rPr lang="en-GB" altLang="en-US" smtClean="0"/>
              <a:t>Swallow Problems</a:t>
            </a:r>
          </a:p>
          <a:p>
            <a:r>
              <a:rPr lang="en-GB" altLang="en-US" smtClean="0"/>
              <a:t>Speech Problems</a:t>
            </a:r>
          </a:p>
          <a:p>
            <a:r>
              <a:rPr lang="en-GB" altLang="en-US" smtClean="0"/>
              <a:t>Cognitive Changes</a:t>
            </a:r>
          </a:p>
          <a:p>
            <a:r>
              <a:rPr lang="en-GB" altLang="en-US" smtClean="0"/>
              <a:t>Bladder and Bowel</a:t>
            </a:r>
          </a:p>
          <a:p>
            <a:r>
              <a:rPr lang="en-GB" altLang="en-US" smtClean="0"/>
              <a:t>Pain</a:t>
            </a:r>
            <a:endParaRPr lang="en-US" altLang="en-US" smtClean="0"/>
          </a:p>
          <a:p>
            <a:endParaRPr lang="en-GB" altLang="en-US" smtClean="0"/>
          </a:p>
        </p:txBody>
      </p:sp>
    </p:spTree>
    <p:extLst>
      <p:ext uri="{BB962C8B-B14F-4D97-AF65-F5344CB8AC3E}">
        <p14:creationId xmlns:p14="http://schemas.microsoft.com/office/powerpoint/2010/main" val="1088589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42938" y="357188"/>
            <a:ext cx="7772400" cy="1143000"/>
          </a:xfrm>
        </p:spPr>
        <p:txBody>
          <a:bodyPr/>
          <a:lstStyle/>
          <a:p>
            <a:r>
              <a:rPr lang="en-GB" altLang="en-US" smtClean="0"/>
              <a:t>Key Features of PSP</a:t>
            </a:r>
          </a:p>
        </p:txBody>
      </p:sp>
      <p:sp>
        <p:nvSpPr>
          <p:cNvPr id="56323" name="Content Placeholder 2"/>
          <p:cNvSpPr>
            <a:spLocks noGrp="1"/>
          </p:cNvSpPr>
          <p:nvPr>
            <p:ph idx="1"/>
          </p:nvPr>
        </p:nvSpPr>
        <p:spPr>
          <a:xfrm>
            <a:off x="785813" y="1500188"/>
            <a:ext cx="7772400" cy="4595812"/>
          </a:xfrm>
        </p:spPr>
        <p:txBody>
          <a:bodyPr/>
          <a:lstStyle/>
          <a:p>
            <a:r>
              <a:rPr lang="en-GB" altLang="en-US" dirty="0" smtClean="0"/>
              <a:t>Little or no response to Levodopa</a:t>
            </a:r>
          </a:p>
          <a:p>
            <a:r>
              <a:rPr lang="en-GB" altLang="en-US" dirty="0" smtClean="0"/>
              <a:t>No presenting tremor</a:t>
            </a:r>
          </a:p>
          <a:p>
            <a:r>
              <a:rPr lang="en-GB" altLang="en-US" dirty="0" smtClean="0"/>
              <a:t>Rarely affects people under </a:t>
            </a:r>
            <a:r>
              <a:rPr lang="en-GB" altLang="en-US" dirty="0" smtClean="0"/>
              <a:t>40</a:t>
            </a:r>
            <a:endParaRPr lang="en-GB" altLang="en-US" dirty="0" smtClean="0"/>
          </a:p>
          <a:p>
            <a:r>
              <a:rPr lang="en-GB" altLang="en-US" dirty="0" smtClean="0"/>
              <a:t>Steady deterioration</a:t>
            </a:r>
          </a:p>
          <a:p>
            <a:r>
              <a:rPr lang="en-GB" altLang="en-US" dirty="0" smtClean="0"/>
              <a:t>Restricted eye movement</a:t>
            </a:r>
          </a:p>
          <a:p>
            <a:r>
              <a:rPr lang="en-GB" altLang="en-US" dirty="0" smtClean="0"/>
              <a:t>Neurofibrillary tangles not Lewy Bodies</a:t>
            </a:r>
          </a:p>
          <a:p>
            <a:endParaRPr lang="en-GB" altLang="en-US" dirty="0" smtClean="0"/>
          </a:p>
        </p:txBody>
      </p:sp>
    </p:spTree>
    <p:extLst>
      <p:ext uri="{BB962C8B-B14F-4D97-AF65-F5344CB8AC3E}">
        <p14:creationId xmlns:p14="http://schemas.microsoft.com/office/powerpoint/2010/main" val="1696313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GB" altLang="en-US" smtClean="0"/>
              <a:t>What is CBD?</a:t>
            </a:r>
          </a:p>
        </p:txBody>
      </p:sp>
      <p:sp>
        <p:nvSpPr>
          <p:cNvPr id="58371" name="Content Placeholder 2"/>
          <p:cNvSpPr>
            <a:spLocks noGrp="1"/>
          </p:cNvSpPr>
          <p:nvPr>
            <p:ph idx="1"/>
          </p:nvPr>
        </p:nvSpPr>
        <p:spPr/>
        <p:txBody>
          <a:bodyPr/>
          <a:lstStyle/>
          <a:p>
            <a:r>
              <a:rPr lang="en-GB" altLang="en-US" smtClean="0"/>
              <a:t>Cortico – affecting the brain cortex</a:t>
            </a:r>
          </a:p>
          <a:p>
            <a:r>
              <a:rPr lang="en-GB" altLang="en-US" smtClean="0"/>
              <a:t>Basal – also affecting other parts of the brain such as the basal ganglia</a:t>
            </a:r>
          </a:p>
          <a:p>
            <a:r>
              <a:rPr lang="en-GB" altLang="en-US" smtClean="0"/>
              <a:t>Degeneration – death of nerve cells in the brain</a:t>
            </a:r>
          </a:p>
        </p:txBody>
      </p:sp>
    </p:spTree>
    <p:extLst>
      <p:ext uri="{BB962C8B-B14F-4D97-AF65-F5344CB8AC3E}">
        <p14:creationId xmlns:p14="http://schemas.microsoft.com/office/powerpoint/2010/main" val="3738045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TotalTime>
  <Words>1895</Words>
  <Application>Microsoft Office PowerPoint</Application>
  <PresentationFormat>On-screen Show (4:3)</PresentationFormat>
  <Paragraphs>270</Paragraphs>
  <Slides>32</Slides>
  <Notes>29</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41" baseType="lpstr">
      <vt:lpstr>ＭＳ Ｐゴシック</vt:lpstr>
      <vt:lpstr>Arial</vt:lpstr>
      <vt:lpstr>Calibri</vt:lpstr>
      <vt:lpstr>Calibri Bold</vt:lpstr>
      <vt:lpstr>Wingdings</vt:lpstr>
      <vt:lpstr>Blank Presentation</vt:lpstr>
      <vt:lpstr>1_Blank Presentation</vt:lpstr>
      <vt:lpstr>2_Blank Presentation</vt:lpstr>
      <vt:lpstr>Adobe Acrobat Document</vt:lpstr>
      <vt:lpstr>The PSP Association</vt:lpstr>
      <vt:lpstr>PowerPoint Presentation</vt:lpstr>
      <vt:lpstr>PowerPoint Presentation</vt:lpstr>
      <vt:lpstr>What We Offer:</vt:lpstr>
      <vt:lpstr>Specialist Care Advisers</vt:lpstr>
      <vt:lpstr>Helpline and Information Advisory Service</vt:lpstr>
      <vt:lpstr>Symptoms of PSP</vt:lpstr>
      <vt:lpstr>Key Features of PSP</vt:lpstr>
      <vt:lpstr>What is CBD?</vt:lpstr>
      <vt:lpstr>What is CBD?</vt:lpstr>
      <vt:lpstr>How is PSP diagnosed</vt:lpstr>
      <vt:lpstr>PowerPoint Presentation</vt:lpstr>
      <vt:lpstr>Who is Eligible for NHS Continuing Healthcare?</vt:lpstr>
      <vt:lpstr>Behaviour (CHC)</vt:lpstr>
      <vt:lpstr>Cognition (CHC)</vt:lpstr>
      <vt:lpstr>Psychological/Emotional (CHC)</vt:lpstr>
      <vt:lpstr>Communication (CHC)</vt:lpstr>
      <vt:lpstr>Mobility (CHC)</vt:lpstr>
      <vt:lpstr>Nutrition (CHC)</vt:lpstr>
      <vt:lpstr>Continence (CHC)</vt:lpstr>
      <vt:lpstr>Skin Integrity (CHC)</vt:lpstr>
      <vt:lpstr>Breathing (CHC)</vt:lpstr>
      <vt:lpstr>Medication (CHC)</vt:lpstr>
      <vt:lpstr>Altered states of consciousness (CHC)</vt:lpstr>
      <vt:lpstr>Other Significant Care Needs (CHC)</vt:lpstr>
      <vt:lpstr>Overall Considerations (CHC)</vt:lpstr>
      <vt:lpstr>What Does Quality Care Look Like?</vt:lpstr>
      <vt:lpstr>Palliative Care</vt:lpstr>
      <vt:lpstr>A Carers View</vt:lpstr>
      <vt:lpstr>A Carers View</vt:lpstr>
      <vt:lpstr>Further Reading</vt:lpstr>
      <vt:lpstr>For more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PSP Association</dc:title>
  <dc:creator>Kathy Weston</dc:creator>
  <cp:lastModifiedBy>Kathy Weston</cp:lastModifiedBy>
  <cp:revision>5</cp:revision>
  <dcterms:created xsi:type="dcterms:W3CDTF">2016-10-31T11:50:19Z</dcterms:created>
  <dcterms:modified xsi:type="dcterms:W3CDTF">2016-10-31T12:42:30Z</dcterms:modified>
</cp:coreProperties>
</file>